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8" r:id="rId4"/>
    <p:sldId id="259" r:id="rId5"/>
    <p:sldId id="260" r:id="rId6"/>
    <p:sldId id="261" r:id="rId7"/>
    <p:sldId id="307" r:id="rId8"/>
    <p:sldId id="308" r:id="rId9"/>
    <p:sldId id="309" r:id="rId10"/>
    <p:sldId id="310" r:id="rId11"/>
    <p:sldId id="263" r:id="rId12"/>
    <p:sldId id="265" r:id="rId13"/>
    <p:sldId id="266" r:id="rId14"/>
    <p:sldId id="267" r:id="rId15"/>
    <p:sldId id="268" r:id="rId16"/>
    <p:sldId id="311" r:id="rId17"/>
    <p:sldId id="269" r:id="rId18"/>
    <p:sldId id="314" r:id="rId19"/>
    <p:sldId id="271" r:id="rId20"/>
    <p:sldId id="270" r:id="rId21"/>
    <p:sldId id="272" r:id="rId22"/>
    <p:sldId id="315" r:id="rId23"/>
    <p:sldId id="316" r:id="rId24"/>
    <p:sldId id="273" r:id="rId25"/>
    <p:sldId id="317" r:id="rId26"/>
    <p:sldId id="318" r:id="rId27"/>
    <p:sldId id="320" r:id="rId28"/>
    <p:sldId id="274" r:id="rId29"/>
    <p:sldId id="276" r:id="rId30"/>
    <p:sldId id="277" r:id="rId31"/>
    <p:sldId id="278" r:id="rId32"/>
    <p:sldId id="279" r:id="rId33"/>
    <p:sldId id="281" r:id="rId34"/>
    <p:sldId id="282" r:id="rId35"/>
    <p:sldId id="283" r:id="rId36"/>
    <p:sldId id="284" r:id="rId37"/>
    <p:sldId id="285" r:id="rId38"/>
    <p:sldId id="286" r:id="rId39"/>
    <p:sldId id="287" r:id="rId40"/>
    <p:sldId id="288" r:id="rId41"/>
    <p:sldId id="289" r:id="rId42"/>
    <p:sldId id="312" r:id="rId43"/>
    <p:sldId id="319" r:id="rId44"/>
    <p:sldId id="31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6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73BFC9-45A3-4F98-8920-2D90873C9D67}" type="datetimeFigureOut">
              <a:rPr lang="en-US" smtClean="0"/>
              <a:t>10/17/2020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F8EB23-3A66-4F46-9581-E3059F90440F}" type="slidenum">
              <a:rPr lang="en-US" smtClean="0"/>
              <a:t>‹#›</a:t>
            </a:fld>
            <a:endParaRPr lang="en-US"/>
          </a:p>
        </p:txBody>
      </p:sp>
    </p:spTree>
    <p:extLst>
      <p:ext uri="{BB962C8B-B14F-4D97-AF65-F5344CB8AC3E}">
        <p14:creationId xmlns:p14="http://schemas.microsoft.com/office/powerpoint/2010/main" val="2141272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6A2D230C-1675-497C-8328-5D13ECC96C17}" type="slidenum">
              <a:rPr lang="en-US" smtClean="0"/>
              <a:pPr/>
              <a:t>28</a:t>
            </a:fld>
            <a:endParaRPr lang="en-US" smtClean="0"/>
          </a:p>
        </p:txBody>
      </p:sp>
      <p:sp>
        <p:nvSpPr>
          <p:cNvPr id="73731" name="Rectangle 2"/>
          <p:cNvSpPr>
            <a:spLocks noGrp="1" noRot="1" noChangeAspect="1" noChangeArrowheads="1" noTextEdit="1"/>
          </p:cNvSpPr>
          <p:nvPr>
            <p:ph type="sldImg"/>
          </p:nvPr>
        </p:nvSpPr>
        <p:spPr>
          <a:xfrm>
            <a:off x="384175" y="685800"/>
            <a:ext cx="6091238" cy="3427413"/>
          </a:xfrm>
          <a:ln w="12700" cap="flat"/>
        </p:spPr>
      </p:sp>
      <p:sp>
        <p:nvSpPr>
          <p:cNvPr id="73732" name="Rectangle 3"/>
          <p:cNvSpPr>
            <a:spLocks noGrp="1" noChangeArrowheads="1"/>
          </p:cNvSpPr>
          <p:nvPr>
            <p:ph type="body" idx="1"/>
          </p:nvPr>
        </p:nvSpPr>
        <p:spPr>
          <a:noFill/>
          <a:ln/>
        </p:spPr>
        <p:txBody>
          <a:bodyPr lIns="91520" tIns="45759" rIns="91520" bIns="45759"/>
          <a:lstStyle/>
          <a:p>
            <a:pPr eaLnBrk="1" hangingPunct="1"/>
            <a:r>
              <a:rPr lang="en-US" smtClean="0"/>
              <a:t>DRM</a:t>
            </a:r>
          </a:p>
        </p:txBody>
      </p:sp>
    </p:spTree>
    <p:extLst>
      <p:ext uri="{BB962C8B-B14F-4D97-AF65-F5344CB8AC3E}">
        <p14:creationId xmlns:p14="http://schemas.microsoft.com/office/powerpoint/2010/main" val="1702447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EF16C8-EA55-48CF-9A58-B95AD54FD3C8}"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4274AA-CD12-4B03-AF28-4F91FF56BE48}" type="slidenum">
              <a:rPr lang="en-US" smtClean="0"/>
              <a:t>‹#›</a:t>
            </a:fld>
            <a:endParaRPr lang="en-US"/>
          </a:p>
        </p:txBody>
      </p:sp>
    </p:spTree>
    <p:extLst>
      <p:ext uri="{BB962C8B-B14F-4D97-AF65-F5344CB8AC3E}">
        <p14:creationId xmlns:p14="http://schemas.microsoft.com/office/powerpoint/2010/main" val="583857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EF16C8-EA55-48CF-9A58-B95AD54FD3C8}"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4274AA-CD12-4B03-AF28-4F91FF56BE48}" type="slidenum">
              <a:rPr lang="en-US" smtClean="0"/>
              <a:t>‹#›</a:t>
            </a:fld>
            <a:endParaRPr lang="en-US"/>
          </a:p>
        </p:txBody>
      </p:sp>
    </p:spTree>
    <p:extLst>
      <p:ext uri="{BB962C8B-B14F-4D97-AF65-F5344CB8AC3E}">
        <p14:creationId xmlns:p14="http://schemas.microsoft.com/office/powerpoint/2010/main" val="2979591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EF16C8-EA55-48CF-9A58-B95AD54FD3C8}"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4274AA-CD12-4B03-AF28-4F91FF56BE48}" type="slidenum">
              <a:rPr lang="en-US" smtClean="0"/>
              <a:t>‹#›</a:t>
            </a:fld>
            <a:endParaRPr lang="en-US"/>
          </a:p>
        </p:txBody>
      </p:sp>
    </p:spTree>
    <p:extLst>
      <p:ext uri="{BB962C8B-B14F-4D97-AF65-F5344CB8AC3E}">
        <p14:creationId xmlns:p14="http://schemas.microsoft.com/office/powerpoint/2010/main" val="3723641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EF16C8-EA55-48CF-9A58-B95AD54FD3C8}"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4274AA-CD12-4B03-AF28-4F91FF56BE48}" type="slidenum">
              <a:rPr lang="en-US" smtClean="0"/>
              <a:t>‹#›</a:t>
            </a:fld>
            <a:endParaRPr lang="en-US"/>
          </a:p>
        </p:txBody>
      </p:sp>
    </p:spTree>
    <p:extLst>
      <p:ext uri="{BB962C8B-B14F-4D97-AF65-F5344CB8AC3E}">
        <p14:creationId xmlns:p14="http://schemas.microsoft.com/office/powerpoint/2010/main" val="1993313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EF16C8-EA55-48CF-9A58-B95AD54FD3C8}" type="datetimeFigureOut">
              <a:rPr lang="en-US" smtClean="0"/>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4274AA-CD12-4B03-AF28-4F91FF56BE48}" type="slidenum">
              <a:rPr lang="en-US" smtClean="0"/>
              <a:t>‹#›</a:t>
            </a:fld>
            <a:endParaRPr lang="en-US"/>
          </a:p>
        </p:txBody>
      </p:sp>
    </p:spTree>
    <p:extLst>
      <p:ext uri="{BB962C8B-B14F-4D97-AF65-F5344CB8AC3E}">
        <p14:creationId xmlns:p14="http://schemas.microsoft.com/office/powerpoint/2010/main" val="1779041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EF16C8-EA55-48CF-9A58-B95AD54FD3C8}" type="datetimeFigureOut">
              <a:rPr lang="en-US" smtClean="0"/>
              <a:t>10/17/2020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4274AA-CD12-4B03-AF28-4F91FF56BE48}" type="slidenum">
              <a:rPr lang="en-US" smtClean="0"/>
              <a:t>‹#›</a:t>
            </a:fld>
            <a:endParaRPr lang="en-US"/>
          </a:p>
        </p:txBody>
      </p:sp>
    </p:spTree>
    <p:extLst>
      <p:ext uri="{BB962C8B-B14F-4D97-AF65-F5344CB8AC3E}">
        <p14:creationId xmlns:p14="http://schemas.microsoft.com/office/powerpoint/2010/main" val="2311909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EF16C8-EA55-48CF-9A58-B95AD54FD3C8}" type="datetimeFigureOut">
              <a:rPr lang="en-US" smtClean="0"/>
              <a:t>10/17/2020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4274AA-CD12-4B03-AF28-4F91FF56BE48}" type="slidenum">
              <a:rPr lang="en-US" smtClean="0"/>
              <a:t>‹#›</a:t>
            </a:fld>
            <a:endParaRPr lang="en-US"/>
          </a:p>
        </p:txBody>
      </p:sp>
    </p:spTree>
    <p:extLst>
      <p:ext uri="{BB962C8B-B14F-4D97-AF65-F5344CB8AC3E}">
        <p14:creationId xmlns:p14="http://schemas.microsoft.com/office/powerpoint/2010/main" val="3918518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EF16C8-EA55-48CF-9A58-B95AD54FD3C8}" type="datetimeFigureOut">
              <a:rPr lang="en-US" smtClean="0"/>
              <a:t>10/17/2020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4274AA-CD12-4B03-AF28-4F91FF56BE48}" type="slidenum">
              <a:rPr lang="en-US" smtClean="0"/>
              <a:t>‹#›</a:t>
            </a:fld>
            <a:endParaRPr lang="en-US"/>
          </a:p>
        </p:txBody>
      </p:sp>
    </p:spTree>
    <p:extLst>
      <p:ext uri="{BB962C8B-B14F-4D97-AF65-F5344CB8AC3E}">
        <p14:creationId xmlns:p14="http://schemas.microsoft.com/office/powerpoint/2010/main" val="2726216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EF16C8-EA55-48CF-9A58-B95AD54FD3C8}" type="datetimeFigureOut">
              <a:rPr lang="en-US" smtClean="0"/>
              <a:t>10/17/2020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4274AA-CD12-4B03-AF28-4F91FF56BE48}" type="slidenum">
              <a:rPr lang="en-US" smtClean="0"/>
              <a:t>‹#›</a:t>
            </a:fld>
            <a:endParaRPr lang="en-US"/>
          </a:p>
        </p:txBody>
      </p:sp>
    </p:spTree>
    <p:extLst>
      <p:ext uri="{BB962C8B-B14F-4D97-AF65-F5344CB8AC3E}">
        <p14:creationId xmlns:p14="http://schemas.microsoft.com/office/powerpoint/2010/main" val="962179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EF16C8-EA55-48CF-9A58-B95AD54FD3C8}" type="datetimeFigureOut">
              <a:rPr lang="en-US" smtClean="0"/>
              <a:t>10/17/2020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4274AA-CD12-4B03-AF28-4F91FF56BE48}" type="slidenum">
              <a:rPr lang="en-US" smtClean="0"/>
              <a:t>‹#›</a:t>
            </a:fld>
            <a:endParaRPr lang="en-US"/>
          </a:p>
        </p:txBody>
      </p:sp>
    </p:spTree>
    <p:extLst>
      <p:ext uri="{BB962C8B-B14F-4D97-AF65-F5344CB8AC3E}">
        <p14:creationId xmlns:p14="http://schemas.microsoft.com/office/powerpoint/2010/main" val="2365672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EF16C8-EA55-48CF-9A58-B95AD54FD3C8}" type="datetimeFigureOut">
              <a:rPr lang="en-US" smtClean="0"/>
              <a:t>10/17/2020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4274AA-CD12-4B03-AF28-4F91FF56BE48}" type="slidenum">
              <a:rPr lang="en-US" smtClean="0"/>
              <a:t>‹#›</a:t>
            </a:fld>
            <a:endParaRPr lang="en-US"/>
          </a:p>
        </p:txBody>
      </p:sp>
    </p:spTree>
    <p:extLst>
      <p:ext uri="{BB962C8B-B14F-4D97-AF65-F5344CB8AC3E}">
        <p14:creationId xmlns:p14="http://schemas.microsoft.com/office/powerpoint/2010/main" val="2765220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EF16C8-EA55-48CF-9A58-B95AD54FD3C8}" type="datetimeFigureOut">
              <a:rPr lang="en-US" smtClean="0"/>
              <a:t>10/17/2020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274AA-CD12-4B03-AF28-4F91FF56BE48}" type="slidenum">
              <a:rPr lang="en-US" smtClean="0"/>
              <a:t>‹#›</a:t>
            </a:fld>
            <a:endParaRPr lang="en-US"/>
          </a:p>
        </p:txBody>
      </p:sp>
    </p:spTree>
    <p:extLst>
      <p:ext uri="{BB962C8B-B14F-4D97-AF65-F5344CB8AC3E}">
        <p14:creationId xmlns:p14="http://schemas.microsoft.com/office/powerpoint/2010/main" val="3450084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13.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4.wmf"/></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2704890"/>
            <a:ext cx="9144000" cy="1655762"/>
          </a:xfrm>
        </p:spPr>
        <p:txBody>
          <a:bodyPr>
            <a:noAutofit/>
          </a:bodyPr>
          <a:lstStyle/>
          <a:p>
            <a:r>
              <a:rPr lang="en-US" sz="6000" b="1" dirty="0" smtClean="0">
                <a:solidFill>
                  <a:schemeClr val="accent1">
                    <a:lumMod val="75000"/>
                  </a:schemeClr>
                </a:solidFill>
                <a:latin typeface="Cambria" panose="02040503050406030204" pitchFamily="18" charset="0"/>
                <a:ea typeface="Cambria" panose="02040503050406030204" pitchFamily="18" charset="0"/>
              </a:rPr>
              <a:t>GIS Data Types and Data Representations</a:t>
            </a:r>
            <a:endParaRPr lang="en-US" sz="6000" b="1" dirty="0">
              <a:solidFill>
                <a:schemeClr val="accent1">
                  <a:lumMod val="75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812154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565" y="365125"/>
            <a:ext cx="9973235" cy="1325563"/>
          </a:xfrm>
        </p:spPr>
        <p:txBody>
          <a:bodyPr/>
          <a:lstStyle/>
          <a:p>
            <a:r>
              <a:rPr lang="en-US" b="1" dirty="0" smtClean="0">
                <a:solidFill>
                  <a:schemeClr val="accent1">
                    <a:lumMod val="75000"/>
                  </a:schemeClr>
                </a:solidFill>
              </a:rPr>
              <a:t>Data Formats: Vector &amp; Raster</a:t>
            </a:r>
            <a:endParaRPr lang="en-US" b="1" dirty="0">
              <a:solidFill>
                <a:schemeClr val="accent1">
                  <a:lumMod val="75000"/>
                </a:schemeClr>
              </a:solidFill>
            </a:endParaRPr>
          </a:p>
        </p:txBody>
      </p:sp>
      <p:sp>
        <p:nvSpPr>
          <p:cNvPr id="3" name="Content Placeholder 2"/>
          <p:cNvSpPr>
            <a:spLocks noGrp="1"/>
          </p:cNvSpPr>
          <p:nvPr>
            <p:ph idx="1"/>
          </p:nvPr>
        </p:nvSpPr>
        <p:spPr/>
        <p:txBody>
          <a:bodyPr>
            <a:normAutofit fontScale="62500" lnSpcReduction="20000"/>
          </a:bodyPr>
          <a:lstStyle/>
          <a:p>
            <a:pPr>
              <a:buClr>
                <a:srgbClr val="FF3300"/>
              </a:buClr>
              <a:defRPr/>
            </a:pPr>
            <a:r>
              <a:rPr lang="en-US" sz="5100" dirty="0"/>
              <a:t>Traditionally spatial data has been stored and presented in the form of a map.</a:t>
            </a:r>
          </a:p>
          <a:p>
            <a:pPr>
              <a:buClr>
                <a:srgbClr val="FF3300"/>
              </a:buClr>
              <a:defRPr/>
            </a:pPr>
            <a:r>
              <a:rPr lang="en-US" sz="5100" dirty="0"/>
              <a:t>There are two fundamental methods of representing geographical features to preserve geometry. They </a:t>
            </a:r>
            <a:r>
              <a:rPr lang="en-US" sz="5100" dirty="0" smtClean="0"/>
              <a:t>are</a:t>
            </a:r>
            <a:r>
              <a:rPr lang="en-US" sz="5100" dirty="0"/>
              <a:t>:</a:t>
            </a:r>
          </a:p>
          <a:p>
            <a:pPr lvl="1">
              <a:buClr>
                <a:srgbClr val="FF3300"/>
              </a:buClr>
              <a:defRPr/>
            </a:pPr>
            <a:r>
              <a:rPr lang="en-US" sz="4300" dirty="0"/>
              <a:t>Vector </a:t>
            </a:r>
          </a:p>
          <a:p>
            <a:pPr lvl="1">
              <a:buClr>
                <a:srgbClr val="FF3300"/>
              </a:buClr>
              <a:defRPr/>
            </a:pPr>
            <a:r>
              <a:rPr lang="en-US" sz="4700" dirty="0"/>
              <a:t>Raster </a:t>
            </a:r>
          </a:p>
          <a:p>
            <a:pPr>
              <a:buClr>
                <a:srgbClr val="FF3300"/>
              </a:buClr>
              <a:defRPr/>
            </a:pPr>
            <a:r>
              <a:rPr lang="en-US" sz="5100" dirty="0"/>
              <a:t>Raster and Vector are two methods of representing geographic data in GIS.</a:t>
            </a:r>
          </a:p>
          <a:p>
            <a:pPr algn="just">
              <a:buClr>
                <a:srgbClr val="FF3300"/>
              </a:buClr>
              <a:buNone/>
              <a:defRPr/>
            </a:pPr>
            <a:endParaRPr lang="en-US" dirty="0" smtClean="0"/>
          </a:p>
          <a:p>
            <a:pPr algn="just">
              <a:buClr>
                <a:srgbClr val="FF3300"/>
              </a:buClr>
              <a:buFont typeface="Wingdings" pitchFamily="2" charset="2"/>
              <a:buChar char="Ø"/>
              <a:defRPr/>
            </a:pPr>
            <a:endParaRPr lang="en-US" dirty="0"/>
          </a:p>
          <a:p>
            <a:pPr algn="just">
              <a:buClr>
                <a:srgbClr val="FF3300"/>
              </a:buClr>
              <a:buNone/>
              <a:defRPr/>
            </a:pPr>
            <a:r>
              <a:rPr lang="en-US" sz="2800" dirty="0"/>
              <a:t>	</a:t>
            </a:r>
            <a:endParaRPr lang="en-US" dirty="0"/>
          </a:p>
        </p:txBody>
      </p:sp>
      <p:sp>
        <p:nvSpPr>
          <p:cNvPr id="4" name="Slide Number Placeholder 3"/>
          <p:cNvSpPr>
            <a:spLocks noGrp="1"/>
          </p:cNvSpPr>
          <p:nvPr>
            <p:ph type="sldNum" sz="quarter" idx="12"/>
          </p:nvPr>
        </p:nvSpPr>
        <p:spPr/>
        <p:txBody>
          <a:bodyPr/>
          <a:lstStyle/>
          <a:p>
            <a:fld id="{649E6135-5483-4547-8BCB-4990065CED97}" type="slidenum">
              <a:rPr lang="en-US" smtClean="0"/>
              <a:t>10</a:t>
            </a:fld>
            <a:endParaRPr lang="en-US"/>
          </a:p>
        </p:txBody>
      </p:sp>
    </p:spTree>
    <p:extLst>
      <p:ext uri="{BB962C8B-B14F-4D97-AF65-F5344CB8AC3E}">
        <p14:creationId xmlns:p14="http://schemas.microsoft.com/office/powerpoint/2010/main" val="2072600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2988" y="365125"/>
            <a:ext cx="10080811" cy="1325563"/>
          </a:xfrm>
        </p:spPr>
        <p:txBody>
          <a:bodyPr/>
          <a:lstStyle/>
          <a:p>
            <a:r>
              <a:rPr lang="en-US" b="1" dirty="0">
                <a:solidFill>
                  <a:schemeClr val="accent1">
                    <a:lumMod val="75000"/>
                  </a:schemeClr>
                </a:solidFill>
              </a:rPr>
              <a:t>Data Formats: Vector &amp; Raster</a:t>
            </a:r>
          </a:p>
        </p:txBody>
      </p:sp>
      <p:sp>
        <p:nvSpPr>
          <p:cNvPr id="3" name="Content Placeholder 2"/>
          <p:cNvSpPr>
            <a:spLocks noGrp="1"/>
          </p:cNvSpPr>
          <p:nvPr>
            <p:ph idx="1"/>
          </p:nvPr>
        </p:nvSpPr>
        <p:spPr>
          <a:xfrm>
            <a:off x="838200" y="1508125"/>
            <a:ext cx="11163300" cy="607948"/>
          </a:xfrm>
        </p:spPr>
        <p:txBody>
          <a:bodyPr>
            <a:normAutofit fontScale="92500"/>
          </a:bodyPr>
          <a:lstStyle/>
          <a:p>
            <a:r>
              <a:rPr lang="en-US" dirty="0"/>
              <a:t>Spatial features in a GIS database are stored in either vector or raster form.</a:t>
            </a:r>
          </a:p>
        </p:txBody>
      </p:sp>
      <p:sp>
        <p:nvSpPr>
          <p:cNvPr id="5" name="Slide Number Placeholder 4"/>
          <p:cNvSpPr>
            <a:spLocks noGrp="1"/>
          </p:cNvSpPr>
          <p:nvPr>
            <p:ph type="sldNum" sz="quarter" idx="12"/>
          </p:nvPr>
        </p:nvSpPr>
        <p:spPr/>
        <p:txBody>
          <a:bodyPr/>
          <a:lstStyle/>
          <a:p>
            <a:fld id="{649E6135-5483-4547-8BCB-4990065CED97}" type="slidenum">
              <a:rPr lang="en-US" smtClean="0"/>
              <a:t>11</a:t>
            </a:fld>
            <a:endParaRPr lang="en-US"/>
          </a:p>
        </p:txBody>
      </p:sp>
      <p:pic>
        <p:nvPicPr>
          <p:cNvPr id="6" name="Picture 5"/>
          <p:cNvPicPr/>
          <p:nvPr/>
        </p:nvPicPr>
        <p:blipFill>
          <a:blip r:embed="rId2"/>
          <a:srcRect/>
          <a:stretch>
            <a:fillRect/>
          </a:stretch>
        </p:blipFill>
        <p:spPr bwMode="auto">
          <a:xfrm>
            <a:off x="2146300" y="2412999"/>
            <a:ext cx="8013700" cy="3943351"/>
          </a:xfrm>
          <a:prstGeom prst="rect">
            <a:avLst/>
          </a:prstGeom>
          <a:noFill/>
          <a:ln w="9525">
            <a:noFill/>
            <a:miter lim="800000"/>
            <a:headEnd/>
            <a:tailEnd/>
          </a:ln>
        </p:spPr>
      </p:pic>
      <p:graphicFrame>
        <p:nvGraphicFramePr>
          <p:cNvPr id="8" name="Table 7"/>
          <p:cNvGraphicFramePr>
            <a:graphicFrameLocks noGrp="1"/>
          </p:cNvGraphicFramePr>
          <p:nvPr>
            <p:extLst>
              <p:ext uri="{D42A27DB-BD31-4B8C-83A1-F6EECF244321}">
                <p14:modId xmlns:p14="http://schemas.microsoft.com/office/powerpoint/2010/main" val="614419237"/>
              </p:ext>
            </p:extLst>
          </p:nvPr>
        </p:nvGraphicFramePr>
        <p:xfrm>
          <a:off x="2458227" y="2501900"/>
          <a:ext cx="6340540" cy="4151376"/>
        </p:xfrm>
        <a:graphic>
          <a:graphicData uri="http://schemas.openxmlformats.org/drawingml/2006/table">
            <a:tbl>
              <a:tblPr firstRow="1" firstCol="1" bandRow="1"/>
              <a:tblGrid>
                <a:gridCol w="1091216">
                  <a:extLst>
                    <a:ext uri="{9D8B030D-6E8A-4147-A177-3AD203B41FA5}">
                      <a16:colId xmlns:a16="http://schemas.microsoft.com/office/drawing/2014/main" xmlns="" val="20000"/>
                    </a:ext>
                  </a:extLst>
                </a:gridCol>
                <a:gridCol w="1305631">
                  <a:extLst>
                    <a:ext uri="{9D8B030D-6E8A-4147-A177-3AD203B41FA5}">
                      <a16:colId xmlns:a16="http://schemas.microsoft.com/office/drawing/2014/main" xmlns="" val="20001"/>
                    </a:ext>
                  </a:extLst>
                </a:gridCol>
                <a:gridCol w="3943693">
                  <a:extLst>
                    <a:ext uri="{9D8B030D-6E8A-4147-A177-3AD203B41FA5}">
                      <a16:colId xmlns:a16="http://schemas.microsoft.com/office/drawing/2014/main" xmlns="" val="20002"/>
                    </a:ext>
                  </a:extLst>
                </a:gridCol>
              </a:tblGrid>
              <a:tr h="3935476">
                <a:tc>
                  <a:txBody>
                    <a:bodyPr/>
                    <a:lstStyle/>
                    <a:p>
                      <a:pPr marL="0" marR="0">
                        <a:lnSpc>
                          <a:spcPct val="115000"/>
                        </a:lnSpc>
                        <a:spcBef>
                          <a:spcPts val="0"/>
                        </a:spcBef>
                        <a:spcAft>
                          <a:spcPts val="0"/>
                        </a:spcAft>
                      </a:pPr>
                      <a:r>
                        <a:rPr lang="en-US" sz="900" b="1" dirty="0" smtClean="0">
                          <a:solidFill>
                            <a:srgbClr val="026241"/>
                          </a:solidFill>
                          <a:effectLst/>
                          <a:latin typeface="Frutiger Bold 075"/>
                          <a:ea typeface="Times New Roman" panose="02020603050405020304" pitchFamily="18" charset="0"/>
                          <a:cs typeface="Frutiger Bold 075"/>
                        </a:rPr>
                        <a:t>Figure</a:t>
                      </a:r>
                      <a:endParaRPr lang="en-US" sz="1200" dirty="0">
                        <a:solidFill>
                          <a:srgbClr val="000000"/>
                        </a:solidFill>
                        <a:effectLst/>
                        <a:latin typeface="Swiss 72 1 Light Italic BT 075"/>
                        <a:ea typeface="Times New Roman" panose="02020603050405020304" pitchFamily="18" charset="0"/>
                        <a:cs typeface="Swiss 72 1 Light Italic BT 075"/>
                      </a:endParaRPr>
                    </a:p>
                  </a:txBody>
                  <a:tcPr marL="68580" marR="68580" marT="0" marB="0">
                    <a:lnL>
                      <a:noFill/>
                    </a:lnL>
                    <a:lnR>
                      <a:noFill/>
                    </a:lnR>
                    <a:lnT>
                      <a:noFill/>
                    </a:lnT>
                    <a:lnB>
                      <a:noFill/>
                    </a:lnB>
                  </a:tcPr>
                </a:tc>
                <a:tc>
                  <a:txBody>
                    <a:bodyPr/>
                    <a:lstStyle/>
                    <a:p>
                      <a:pPr marL="0" marR="0" algn="just">
                        <a:lnSpc>
                          <a:spcPct val="115000"/>
                        </a:lnSpc>
                        <a:spcBef>
                          <a:spcPts val="0"/>
                        </a:spcBef>
                        <a:spcAft>
                          <a:spcPts val="0"/>
                        </a:spcAft>
                      </a:pPr>
                      <a:r>
                        <a:rPr lang="en-US" sz="1200" dirty="0">
                          <a:solidFill>
                            <a:srgbClr val="000000"/>
                          </a:solidFill>
                          <a:effectLst/>
                          <a:latin typeface="Swiss 72 1 Light Italic BT 075"/>
                          <a:ea typeface="Times New Roman" panose="02020603050405020304" pitchFamily="18" charset="0"/>
                          <a:cs typeface="Times New Roman" panose="02020603050405020304" pitchFamily="18" charset="0"/>
                        </a:rPr>
                        <a:t> </a:t>
                      </a:r>
                      <a:endParaRPr lang="en-US" sz="1200" dirty="0">
                        <a:solidFill>
                          <a:srgbClr val="000000"/>
                        </a:solidFill>
                        <a:effectLst/>
                        <a:latin typeface="Swiss 72 1 Light Italic BT 075"/>
                        <a:ea typeface="Times New Roman" panose="02020603050405020304" pitchFamily="18" charset="0"/>
                        <a:cs typeface="Swiss 72 1 Light Italic BT 075"/>
                      </a:endParaRPr>
                    </a:p>
                  </a:txBody>
                  <a:tcPr marL="68580" marR="68580" marT="0" marB="0">
                    <a:lnL>
                      <a:noFill/>
                    </a:lnL>
                    <a:lnR>
                      <a:noFill/>
                    </a:lnR>
                    <a:lnT>
                      <a:noFill/>
                    </a:lnT>
                    <a:lnB>
                      <a:noFill/>
                    </a:lnB>
                  </a:tcPr>
                </a:tc>
                <a:tc>
                  <a:txBody>
                    <a:bodyPr/>
                    <a:lstStyle/>
                    <a:p>
                      <a:pPr marL="0" marR="0" algn="r">
                        <a:lnSpc>
                          <a:spcPct val="115000"/>
                        </a:lnSpc>
                        <a:spcBef>
                          <a:spcPts val="0"/>
                        </a:spcBef>
                        <a:spcAft>
                          <a:spcPts val="0"/>
                        </a:spcAft>
                      </a:pPr>
                      <a:r>
                        <a:rPr lang="en-US" sz="900" b="1" dirty="0" smtClean="0">
                          <a:solidFill>
                            <a:srgbClr val="026241"/>
                          </a:solidFill>
                          <a:effectLst/>
                          <a:latin typeface="Frutiger Bold 075"/>
                          <a:ea typeface="Times New Roman" panose="02020603050405020304" pitchFamily="18" charset="0"/>
                          <a:cs typeface="Frutiger Bold 075"/>
                        </a:rPr>
                        <a:t>Figure</a:t>
                      </a:r>
                      <a:endParaRPr lang="en-US" sz="1200" dirty="0">
                        <a:solidFill>
                          <a:srgbClr val="000000"/>
                        </a:solidFill>
                        <a:effectLst/>
                        <a:latin typeface="Swiss 72 1 Light Italic BT 075"/>
                        <a:ea typeface="Times New Roman" panose="02020603050405020304" pitchFamily="18" charset="0"/>
                        <a:cs typeface="Swiss 72 1 Light Italic BT 075"/>
                      </a:endParaRPr>
                    </a:p>
                  </a:txBody>
                  <a:tcPr marL="68580" marR="68580" marT="0" marB="0">
                    <a:lnL>
                      <a:noFill/>
                    </a:lnL>
                    <a:lnR>
                      <a:noFill/>
                    </a:lnR>
                    <a:lnT>
                      <a:noFill/>
                    </a:lnT>
                    <a:lnB>
                      <a:noFill/>
                    </a:lnB>
                  </a:tcPr>
                </a:tc>
                <a:extLst>
                  <a:ext uri="{0D108BD9-81ED-4DB2-BD59-A6C34878D82A}">
                    <a16:rowId xmlns:a16="http://schemas.microsoft.com/office/drawing/2014/main" xmlns="" val="10000"/>
                  </a:ext>
                </a:extLst>
              </a:tr>
              <a:tr h="215900">
                <a:tc>
                  <a:txBody>
                    <a:bodyPr/>
                    <a:lstStyle/>
                    <a:p>
                      <a:pPr marL="0" marR="0">
                        <a:lnSpc>
                          <a:spcPct val="115000"/>
                        </a:lnSpc>
                        <a:spcBef>
                          <a:spcPts val="0"/>
                        </a:spcBef>
                        <a:spcAft>
                          <a:spcPts val="0"/>
                        </a:spcAft>
                      </a:pPr>
                      <a:r>
                        <a:rPr lang="en-US" sz="900">
                          <a:solidFill>
                            <a:srgbClr val="026241"/>
                          </a:solidFill>
                          <a:effectLst/>
                          <a:latin typeface="Folio Light BT 075"/>
                          <a:ea typeface="Times New Roman" panose="02020603050405020304" pitchFamily="18" charset="0"/>
                          <a:cs typeface="Folio Light BT 075"/>
                        </a:rPr>
                        <a:t>Vector format</a:t>
                      </a:r>
                      <a:endParaRPr lang="en-US" sz="1200">
                        <a:solidFill>
                          <a:srgbClr val="000000"/>
                        </a:solidFill>
                        <a:effectLst/>
                        <a:latin typeface="Swiss 72 1 Light Italic BT 075"/>
                        <a:ea typeface="Times New Roman" panose="02020603050405020304" pitchFamily="18" charset="0"/>
                        <a:cs typeface="Swiss 72 1 Light Italic BT 075"/>
                      </a:endParaRPr>
                    </a:p>
                  </a:txBody>
                  <a:tcPr marL="68580" marR="68580" marT="0" marB="0">
                    <a:lnL>
                      <a:noFill/>
                    </a:lnL>
                    <a:lnR>
                      <a:noFill/>
                    </a:lnR>
                    <a:lnT>
                      <a:noFill/>
                    </a:lnT>
                    <a:lnB>
                      <a:noFill/>
                    </a:lnB>
                  </a:tcPr>
                </a:tc>
                <a:tc>
                  <a:txBody>
                    <a:bodyPr/>
                    <a:lstStyle/>
                    <a:p>
                      <a:pPr marL="0" marR="0" algn="just">
                        <a:lnSpc>
                          <a:spcPct val="115000"/>
                        </a:lnSpc>
                        <a:spcBef>
                          <a:spcPts val="0"/>
                        </a:spcBef>
                        <a:spcAft>
                          <a:spcPts val="0"/>
                        </a:spcAft>
                      </a:pPr>
                      <a:r>
                        <a:rPr lang="en-US" sz="1200">
                          <a:solidFill>
                            <a:srgbClr val="000000"/>
                          </a:solidFill>
                          <a:effectLst/>
                          <a:latin typeface="Swiss 72 1 Light Italic BT 075"/>
                          <a:ea typeface="Times New Roman" panose="02020603050405020304" pitchFamily="18" charset="0"/>
                          <a:cs typeface="Times New Roman" panose="02020603050405020304" pitchFamily="18" charset="0"/>
                        </a:rPr>
                        <a:t> </a:t>
                      </a:r>
                      <a:endParaRPr lang="en-US" sz="1200">
                        <a:solidFill>
                          <a:srgbClr val="000000"/>
                        </a:solidFill>
                        <a:effectLst/>
                        <a:latin typeface="Swiss 72 1 Light Italic BT 075"/>
                        <a:ea typeface="Times New Roman" panose="02020603050405020304" pitchFamily="18" charset="0"/>
                        <a:cs typeface="Swiss 72 1 Light Italic BT 075"/>
                      </a:endParaRPr>
                    </a:p>
                  </a:txBody>
                  <a:tcPr marL="68580" marR="68580" marT="0" marB="0">
                    <a:lnL>
                      <a:noFill/>
                    </a:lnL>
                    <a:lnR>
                      <a:noFill/>
                    </a:lnR>
                    <a:lnT>
                      <a:noFill/>
                    </a:lnT>
                    <a:lnB>
                      <a:noFill/>
                    </a:lnB>
                  </a:tcPr>
                </a:tc>
                <a:tc>
                  <a:txBody>
                    <a:bodyPr/>
                    <a:lstStyle/>
                    <a:p>
                      <a:pPr marL="0" marR="0" algn="r">
                        <a:lnSpc>
                          <a:spcPct val="115000"/>
                        </a:lnSpc>
                        <a:spcBef>
                          <a:spcPts val="0"/>
                        </a:spcBef>
                        <a:spcAft>
                          <a:spcPts val="0"/>
                        </a:spcAft>
                      </a:pPr>
                      <a:r>
                        <a:rPr lang="en-US" sz="900" dirty="0">
                          <a:solidFill>
                            <a:srgbClr val="026241"/>
                          </a:solidFill>
                          <a:effectLst/>
                          <a:latin typeface="Folio Light BT 075"/>
                          <a:ea typeface="Times New Roman" panose="02020603050405020304" pitchFamily="18" charset="0"/>
                          <a:cs typeface="Folio Light BT 075"/>
                        </a:rPr>
                        <a:t>Raster format </a:t>
                      </a:r>
                      <a:endParaRPr lang="en-US" sz="1200" dirty="0">
                        <a:solidFill>
                          <a:srgbClr val="000000"/>
                        </a:solidFill>
                        <a:effectLst/>
                        <a:latin typeface="Swiss 72 1 Light Italic BT 075"/>
                        <a:ea typeface="Times New Roman" panose="02020603050405020304" pitchFamily="18" charset="0"/>
                        <a:cs typeface="Swiss 72 1 Light Italic BT 075"/>
                      </a:endParaRPr>
                    </a:p>
                  </a:txBody>
                  <a:tcPr marL="68580" marR="68580" marT="0" marB="0">
                    <a:lnL>
                      <a:noFill/>
                    </a:lnL>
                    <a:lnR>
                      <a:noFill/>
                    </a:lnR>
                    <a:lnT>
                      <a:noFill/>
                    </a:lnT>
                    <a:lnB>
                      <a:noFill/>
                    </a:lnB>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3217883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ea typeface="Cambria" panose="02040503050406030204" pitchFamily="18" charset="0"/>
              </a:rPr>
              <a:t>Vector Data</a:t>
            </a:r>
            <a:endParaRPr lang="en-US" b="1"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a:normAutofit/>
          </a:bodyPr>
          <a:lstStyle/>
          <a:p>
            <a:pPr marL="342900" lvl="1" indent="-342900">
              <a:buFont typeface="Arial" pitchFamily="34" charset="0"/>
              <a:buChar char="•"/>
              <a:defRPr/>
            </a:pPr>
            <a:r>
              <a:rPr lang="en-US" sz="3200" dirty="0"/>
              <a:t>Spatial Features are represented as: </a:t>
            </a:r>
            <a:endParaRPr lang="en-US" sz="3200" dirty="0" smtClean="0"/>
          </a:p>
          <a:p>
            <a:pPr marL="617220" lvl="2" indent="-342900">
              <a:buFont typeface="Arial" pitchFamily="34" charset="0"/>
              <a:buChar char="•"/>
              <a:defRPr/>
            </a:pPr>
            <a:r>
              <a:rPr lang="en-US" sz="3200" dirty="0" smtClean="0"/>
              <a:t>points </a:t>
            </a:r>
          </a:p>
          <a:p>
            <a:pPr marL="617220" lvl="2" indent="-342900">
              <a:buFont typeface="Arial" pitchFamily="34" charset="0"/>
              <a:buChar char="•"/>
              <a:defRPr/>
            </a:pPr>
            <a:r>
              <a:rPr lang="en-US" sz="3200" dirty="0" smtClean="0"/>
              <a:t>lines</a:t>
            </a:r>
          </a:p>
          <a:p>
            <a:pPr marL="617220" lvl="2" indent="-342900">
              <a:buFont typeface="Arial" pitchFamily="34" charset="0"/>
              <a:buChar char="•"/>
              <a:defRPr/>
            </a:pPr>
            <a:r>
              <a:rPr lang="en-US" sz="3200" dirty="0" smtClean="0"/>
              <a:t>polygons</a:t>
            </a:r>
            <a:endParaRPr lang="en-US" sz="3200" dirty="0"/>
          </a:p>
          <a:p>
            <a:pPr>
              <a:lnSpc>
                <a:spcPct val="150000"/>
              </a:lnSpc>
              <a:defRPr/>
            </a:pPr>
            <a:r>
              <a:rPr lang="en-US" sz="3200" dirty="0"/>
              <a:t>Information about a feature is stored in an attribute </a:t>
            </a:r>
            <a:r>
              <a:rPr lang="en-US" sz="3200" dirty="0" smtClean="0"/>
              <a:t>table.</a:t>
            </a:r>
            <a:endParaRPr lang="en-US" sz="3200" dirty="0"/>
          </a:p>
          <a:p>
            <a:pPr>
              <a:lnSpc>
                <a:spcPct val="150000"/>
              </a:lnSpc>
              <a:defRPr/>
            </a:pPr>
            <a:r>
              <a:rPr lang="en-US" sz="3200" dirty="0"/>
              <a:t>There can be many different attributes for each </a:t>
            </a:r>
            <a:r>
              <a:rPr lang="en-US" sz="3200" dirty="0" smtClean="0"/>
              <a:t>feature.</a:t>
            </a:r>
            <a:endParaRPr lang="en-US" sz="3200" dirty="0"/>
          </a:p>
          <a:p>
            <a:pPr marL="342900" lvl="1" indent="-342900">
              <a:buFont typeface="Arial" pitchFamily="34" charset="0"/>
              <a:buChar char="•"/>
            </a:pPr>
            <a:endParaRPr lang="en-US" sz="3200" dirty="0"/>
          </a:p>
          <a:p>
            <a:endParaRPr lang="en-US" sz="3200" dirty="0" smtClean="0"/>
          </a:p>
          <a:p>
            <a:pPr>
              <a:buNone/>
            </a:pPr>
            <a:endParaRPr lang="en-US" sz="3200" dirty="0"/>
          </a:p>
        </p:txBody>
      </p:sp>
      <p:sp>
        <p:nvSpPr>
          <p:cNvPr id="4" name="Slide Number Placeholder 3"/>
          <p:cNvSpPr>
            <a:spLocks noGrp="1"/>
          </p:cNvSpPr>
          <p:nvPr>
            <p:ph type="sldNum" sz="quarter" idx="12"/>
          </p:nvPr>
        </p:nvSpPr>
        <p:spPr/>
        <p:txBody>
          <a:bodyPr/>
          <a:lstStyle/>
          <a:p>
            <a:fld id="{649E6135-5483-4547-8BCB-4990065CED97}" type="slidenum">
              <a:rPr lang="en-US" smtClean="0"/>
              <a:t>12</a:t>
            </a:fld>
            <a:endParaRPr lang="en-US"/>
          </a:p>
        </p:txBody>
      </p:sp>
    </p:spTree>
    <p:extLst>
      <p:ext uri="{BB962C8B-B14F-4D97-AF65-F5344CB8AC3E}">
        <p14:creationId xmlns:p14="http://schemas.microsoft.com/office/powerpoint/2010/main" val="1365831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ea typeface="Cambria" panose="02040503050406030204" pitchFamily="18" charset="0"/>
              </a:rPr>
              <a:t>Vector Data: </a:t>
            </a:r>
            <a:r>
              <a:rPr lang="en-US" dirty="0" smtClean="0"/>
              <a:t>Point Data</a:t>
            </a:r>
            <a:endParaRPr lang="en-US" dirty="0"/>
          </a:p>
        </p:txBody>
      </p:sp>
      <p:sp>
        <p:nvSpPr>
          <p:cNvPr id="3" name="Content Placeholder 2"/>
          <p:cNvSpPr>
            <a:spLocks noGrp="1"/>
          </p:cNvSpPr>
          <p:nvPr>
            <p:ph idx="1"/>
          </p:nvPr>
        </p:nvSpPr>
        <p:spPr/>
        <p:txBody>
          <a:bodyPr/>
          <a:lstStyle/>
          <a:p>
            <a:r>
              <a:rPr lang="en-US" sz="3200" dirty="0" smtClean="0"/>
              <a:t>A point is a 0 dimensional object and has only the property of location (</a:t>
            </a:r>
            <a:r>
              <a:rPr lang="en-US" sz="3200" dirty="0" err="1" smtClean="0"/>
              <a:t>x,y</a:t>
            </a:r>
            <a:r>
              <a:rPr lang="en-US" sz="3200" dirty="0" smtClean="0"/>
              <a:t>).</a:t>
            </a:r>
          </a:p>
          <a:p>
            <a:r>
              <a:rPr lang="en-US" sz="3200" dirty="0" smtClean="0"/>
              <a:t>Points can be used to Model features such as a well, building, power, pole, spot height etc.</a:t>
            </a:r>
          </a:p>
          <a:p>
            <a:r>
              <a:rPr lang="en-US" sz="3200" dirty="0" smtClean="0"/>
              <a:t>However, depending upon scale, other larger objects can also be modelled as vector data.</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649E6135-5483-4547-8BCB-4990065CED97}" type="slidenum">
              <a:rPr lang="en-US" smtClean="0"/>
              <a:t>13</a:t>
            </a:fld>
            <a:endParaRPr lang="en-US"/>
          </a:p>
        </p:txBody>
      </p:sp>
    </p:spTree>
    <p:extLst>
      <p:ext uri="{BB962C8B-B14F-4D97-AF65-F5344CB8AC3E}">
        <p14:creationId xmlns:p14="http://schemas.microsoft.com/office/powerpoint/2010/main" val="937795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ea typeface="Cambria" panose="02040503050406030204" pitchFamily="18" charset="0"/>
              </a:rPr>
              <a:t>Vector Data: </a:t>
            </a:r>
            <a:r>
              <a:rPr lang="en-US" dirty="0" smtClean="0"/>
              <a:t>Line data</a:t>
            </a:r>
            <a:endParaRPr lang="en-US" dirty="0"/>
          </a:p>
        </p:txBody>
      </p:sp>
      <p:sp>
        <p:nvSpPr>
          <p:cNvPr id="3" name="Content Placeholder 2"/>
          <p:cNvSpPr>
            <a:spLocks noGrp="1"/>
          </p:cNvSpPr>
          <p:nvPr>
            <p:ph idx="1"/>
          </p:nvPr>
        </p:nvSpPr>
        <p:spPr/>
        <p:txBody>
          <a:bodyPr>
            <a:normAutofit/>
          </a:bodyPr>
          <a:lstStyle/>
          <a:p>
            <a:r>
              <a:rPr lang="en-US" sz="3200" dirty="0" smtClean="0"/>
              <a:t>A line is a one-dimensional object that has the property of length.</a:t>
            </a:r>
          </a:p>
          <a:p>
            <a:r>
              <a:rPr lang="en-US" sz="3200" dirty="0" smtClean="0"/>
              <a:t>Lines can be used to represent road, streams,  boundary etc.</a:t>
            </a:r>
          </a:p>
          <a:p>
            <a:endParaRPr lang="en-US" sz="3200" dirty="0"/>
          </a:p>
        </p:txBody>
      </p:sp>
      <p:sp>
        <p:nvSpPr>
          <p:cNvPr id="4" name="Slide Number Placeholder 3"/>
          <p:cNvSpPr>
            <a:spLocks noGrp="1"/>
          </p:cNvSpPr>
          <p:nvPr>
            <p:ph type="sldNum" sz="quarter" idx="12"/>
          </p:nvPr>
        </p:nvSpPr>
        <p:spPr/>
        <p:txBody>
          <a:bodyPr/>
          <a:lstStyle/>
          <a:p>
            <a:fld id="{649E6135-5483-4547-8BCB-4990065CED97}" type="slidenum">
              <a:rPr lang="en-US" smtClean="0"/>
              <a:t>14</a:t>
            </a:fld>
            <a:endParaRPr lang="en-US"/>
          </a:p>
        </p:txBody>
      </p:sp>
    </p:spTree>
    <p:extLst>
      <p:ext uri="{BB962C8B-B14F-4D97-AF65-F5344CB8AC3E}">
        <p14:creationId xmlns:p14="http://schemas.microsoft.com/office/powerpoint/2010/main" val="185186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ea typeface="Cambria" panose="02040503050406030204" pitchFamily="18" charset="0"/>
              </a:rPr>
              <a:t>Vector Data: </a:t>
            </a:r>
            <a:r>
              <a:rPr lang="en-US" dirty="0" smtClean="0"/>
              <a:t>Polygon data</a:t>
            </a:r>
            <a:endParaRPr lang="en-US" dirty="0"/>
          </a:p>
        </p:txBody>
      </p:sp>
      <p:sp>
        <p:nvSpPr>
          <p:cNvPr id="3" name="Content Placeholder 2"/>
          <p:cNvSpPr>
            <a:spLocks noGrp="1"/>
          </p:cNvSpPr>
          <p:nvPr>
            <p:ph idx="1"/>
          </p:nvPr>
        </p:nvSpPr>
        <p:spPr>
          <a:xfrm>
            <a:off x="838200" y="1825625"/>
            <a:ext cx="10515600" cy="2136775"/>
          </a:xfrm>
        </p:spPr>
        <p:txBody>
          <a:bodyPr>
            <a:normAutofit/>
          </a:bodyPr>
          <a:lstStyle/>
          <a:p>
            <a:r>
              <a:rPr lang="en-US" sz="3200" dirty="0" smtClean="0"/>
              <a:t>A polygon is a two-dimensional object with properties of area and perimeter</a:t>
            </a:r>
          </a:p>
          <a:p>
            <a:r>
              <a:rPr lang="en-US" sz="3200" dirty="0" smtClean="0"/>
              <a:t>A polygon can represent a city, lake, river, etc.</a:t>
            </a:r>
          </a:p>
          <a:p>
            <a:pPr marL="0" indent="0">
              <a:buNone/>
            </a:pPr>
            <a:endParaRPr lang="en-US" sz="3200" dirty="0" smtClean="0"/>
          </a:p>
        </p:txBody>
      </p:sp>
      <p:sp>
        <p:nvSpPr>
          <p:cNvPr id="4" name="Slide Number Placeholder 3"/>
          <p:cNvSpPr>
            <a:spLocks noGrp="1"/>
          </p:cNvSpPr>
          <p:nvPr>
            <p:ph type="sldNum" sz="quarter" idx="12"/>
          </p:nvPr>
        </p:nvSpPr>
        <p:spPr/>
        <p:txBody>
          <a:bodyPr/>
          <a:lstStyle/>
          <a:p>
            <a:fld id="{649E6135-5483-4547-8BCB-4990065CED97}" type="slidenum">
              <a:rPr lang="en-US" smtClean="0"/>
              <a:t>15</a:t>
            </a:fld>
            <a:endParaRPr lang="en-US"/>
          </a:p>
        </p:txBody>
      </p:sp>
    </p:spTree>
    <p:extLst>
      <p:ext uri="{BB962C8B-B14F-4D97-AF65-F5344CB8AC3E}">
        <p14:creationId xmlns:p14="http://schemas.microsoft.com/office/powerpoint/2010/main" val="3011759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300" y="258762"/>
            <a:ext cx="10515600" cy="1325563"/>
          </a:xfrm>
        </p:spPr>
        <p:txBody>
          <a:bodyPr/>
          <a:lstStyle/>
          <a:p>
            <a:r>
              <a:rPr lang="en-US" b="1" dirty="0" smtClean="0">
                <a:solidFill>
                  <a:schemeClr val="accent1">
                    <a:lumMod val="75000"/>
                  </a:schemeClr>
                </a:solidFill>
                <a:latin typeface="Cambria" panose="02040503050406030204" pitchFamily="18" charset="0"/>
                <a:ea typeface="Cambria" panose="02040503050406030204" pitchFamily="18" charset="0"/>
              </a:rPr>
              <a:t>Vector Data</a:t>
            </a:r>
            <a:endParaRPr lang="en-US" dirty="0">
              <a:solidFill>
                <a:schemeClr val="accent1">
                  <a:lumMod val="75000"/>
                </a:schemeClr>
              </a:solidFill>
            </a:endParaRPr>
          </a:p>
        </p:txBody>
      </p:sp>
      <p:sp>
        <p:nvSpPr>
          <p:cNvPr id="3" name="Content Placeholder 2"/>
          <p:cNvSpPr>
            <a:spLocks noGrp="1"/>
          </p:cNvSpPr>
          <p:nvPr>
            <p:ph idx="1"/>
          </p:nvPr>
        </p:nvSpPr>
        <p:spPr>
          <a:xfrm>
            <a:off x="838200" y="1584325"/>
            <a:ext cx="10515600" cy="2136775"/>
          </a:xfrm>
        </p:spPr>
        <p:txBody>
          <a:bodyPr>
            <a:normAutofit/>
          </a:bodyPr>
          <a:lstStyle/>
          <a:p>
            <a:r>
              <a:rPr lang="en-US" sz="3200" dirty="0" smtClean="0"/>
              <a:t>Many entities can be represented in either point, line or polygon. </a:t>
            </a:r>
          </a:p>
          <a:p>
            <a:r>
              <a:rPr lang="en-US" sz="3200" dirty="0" smtClean="0"/>
              <a:t>The choice depends upon the purpose of representations.</a:t>
            </a:r>
          </a:p>
          <a:p>
            <a:pPr marL="0" indent="0">
              <a:buNone/>
            </a:pPr>
            <a:endParaRPr lang="en-US" sz="3200" dirty="0" smtClean="0"/>
          </a:p>
        </p:txBody>
      </p:sp>
      <p:sp>
        <p:nvSpPr>
          <p:cNvPr id="4" name="Slide Number Placeholder 3"/>
          <p:cNvSpPr>
            <a:spLocks noGrp="1"/>
          </p:cNvSpPr>
          <p:nvPr>
            <p:ph type="sldNum" sz="quarter" idx="12"/>
          </p:nvPr>
        </p:nvSpPr>
        <p:spPr/>
        <p:txBody>
          <a:bodyPr/>
          <a:lstStyle/>
          <a:p>
            <a:fld id="{649E6135-5483-4547-8BCB-4990065CED97}" type="slidenum">
              <a:rPr lang="en-US" smtClean="0"/>
              <a:t>16</a:t>
            </a:fld>
            <a:endParaRPr lang="en-US"/>
          </a:p>
        </p:txBody>
      </p:sp>
      <p:sp>
        <p:nvSpPr>
          <p:cNvPr id="5" name="Content Placeholder 2"/>
          <p:cNvSpPr txBox="1">
            <a:spLocks/>
          </p:cNvSpPr>
          <p:nvPr/>
        </p:nvSpPr>
        <p:spPr>
          <a:xfrm>
            <a:off x="749300" y="3325907"/>
            <a:ext cx="10515600" cy="26573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If we are concerned with road width, we need to represent it as polygon.</a:t>
            </a:r>
          </a:p>
          <a:p>
            <a:r>
              <a:rPr lang="en-US" sz="3200" dirty="0" smtClean="0"/>
              <a:t>But if we are only interested in distances, roads can be represented as line.</a:t>
            </a:r>
          </a:p>
          <a:p>
            <a:pPr marL="0" indent="0">
              <a:buFont typeface="Arial" panose="020B0604020202020204" pitchFamily="34" charset="0"/>
              <a:buNone/>
            </a:pPr>
            <a:endParaRPr lang="en-US" sz="3200" dirty="0" smtClean="0"/>
          </a:p>
          <a:p>
            <a:pPr marL="0" indent="0">
              <a:buFont typeface="Arial" panose="020B0604020202020204" pitchFamily="34" charset="0"/>
              <a:buNone/>
            </a:pPr>
            <a:endParaRPr lang="en-US" sz="3200" dirty="0"/>
          </a:p>
        </p:txBody>
      </p:sp>
    </p:spTree>
    <p:extLst>
      <p:ext uri="{BB962C8B-B14F-4D97-AF65-F5344CB8AC3E}">
        <p14:creationId xmlns:p14="http://schemas.microsoft.com/office/powerpoint/2010/main" val="3001168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chemeClr val="accent1">
                    <a:lumMod val="75000"/>
                  </a:schemeClr>
                </a:solidFill>
                <a:latin typeface="Cambria" panose="02040503050406030204" pitchFamily="18" charset="0"/>
                <a:ea typeface="Cambria" panose="02040503050406030204" pitchFamily="18" charset="0"/>
              </a:rPr>
              <a:t>Raster Data</a:t>
            </a:r>
            <a:endParaRPr lang="en-US" sz="4800"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a:normAutofit/>
          </a:bodyPr>
          <a:lstStyle/>
          <a:p>
            <a:r>
              <a:rPr lang="en-US" sz="3200" dirty="0" smtClean="0"/>
              <a:t>Features are represented as square cells in a grid with one value per cell.</a:t>
            </a:r>
          </a:p>
          <a:p>
            <a:r>
              <a:rPr lang="en-US" sz="3200" dirty="0" smtClean="0"/>
              <a:t>Examples of data in raster format - scanned aerial photographs, satellite images and scanned documents or maps. </a:t>
            </a:r>
            <a:endParaRPr lang="en-GB" sz="3200" dirty="0" smtClean="0">
              <a:ea typeface="Arial" charset="0"/>
              <a:cs typeface="Times New Roman" pitchFamily="18" charset="0"/>
            </a:endParaRPr>
          </a:p>
          <a:p>
            <a:endParaRPr lang="en-US" sz="3200" dirty="0" smtClean="0"/>
          </a:p>
        </p:txBody>
      </p:sp>
      <p:sp>
        <p:nvSpPr>
          <p:cNvPr id="16" name="Slide Number Placeholder 15"/>
          <p:cNvSpPr>
            <a:spLocks noGrp="1"/>
          </p:cNvSpPr>
          <p:nvPr>
            <p:ph type="sldNum" sz="quarter" idx="12"/>
          </p:nvPr>
        </p:nvSpPr>
        <p:spPr/>
        <p:txBody>
          <a:bodyPr/>
          <a:lstStyle/>
          <a:p>
            <a:fld id="{649E6135-5483-4547-8BCB-4990065CED97}" type="slidenum">
              <a:rPr lang="en-US" smtClean="0"/>
              <a:t>17</a:t>
            </a:fld>
            <a:endParaRPr lang="en-US"/>
          </a:p>
        </p:txBody>
      </p:sp>
    </p:spTree>
    <p:extLst>
      <p:ext uri="{BB962C8B-B14F-4D97-AF65-F5344CB8AC3E}">
        <p14:creationId xmlns:p14="http://schemas.microsoft.com/office/powerpoint/2010/main" val="32006035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10002156" y="1427162"/>
            <a:ext cx="2189844" cy="2298834"/>
          </a:xfrm>
        </p:spPr>
        <p:txBody>
          <a:bodyPr/>
          <a:lstStyle/>
          <a:p>
            <a:r>
              <a:rPr lang="nl-NL" b="1" dirty="0" smtClean="0"/>
              <a:t>Scanned Map</a:t>
            </a:r>
            <a:endParaRPr lang="en-US" b="1" dirty="0"/>
          </a:p>
        </p:txBody>
      </p:sp>
      <p:pic>
        <p:nvPicPr>
          <p:cNvPr id="4100" name="Picture 4" descr="File:Geology of Everest region, 19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9700"/>
            <a:ext cx="10080467" cy="643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052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091056" y="774700"/>
            <a:ext cx="2100944" cy="1648460"/>
          </a:xfrm>
        </p:spPr>
        <p:txBody>
          <a:bodyPr/>
          <a:lstStyle/>
          <a:p>
            <a:r>
              <a:rPr lang="nl-NL" b="1" dirty="0" smtClean="0"/>
              <a:t>Satellite Imagery</a:t>
            </a:r>
            <a:endParaRPr lang="en-US" b="1" dirty="0"/>
          </a:p>
        </p:txBody>
      </p:sp>
      <p:sp>
        <p:nvSpPr>
          <p:cNvPr id="3" name="Slide Number Placeholder 2"/>
          <p:cNvSpPr>
            <a:spLocks noGrp="1"/>
          </p:cNvSpPr>
          <p:nvPr>
            <p:ph type="sldNum" sz="quarter" idx="12"/>
          </p:nvPr>
        </p:nvSpPr>
        <p:spPr/>
        <p:txBody>
          <a:bodyPr/>
          <a:lstStyle/>
          <a:p>
            <a:fld id="{649E6135-5483-4547-8BCB-4990065CED97}" type="slidenum">
              <a:rPr lang="en-US" smtClean="0"/>
              <a:t>19</a:t>
            </a:fld>
            <a:endParaRPr lang="en-US"/>
          </a:p>
        </p:txBody>
      </p:sp>
      <p:pic>
        <p:nvPicPr>
          <p:cNvPr id="5" name="Picture 4"/>
          <p:cNvPicPr>
            <a:picLocks noChangeAspect="1"/>
          </p:cNvPicPr>
          <p:nvPr/>
        </p:nvPicPr>
        <p:blipFill>
          <a:blip r:embed="rId2"/>
          <a:stretch>
            <a:fillRect/>
          </a:stretch>
        </p:blipFill>
        <p:spPr>
          <a:xfrm>
            <a:off x="0" y="-1"/>
            <a:ext cx="9248474" cy="6721475"/>
          </a:xfrm>
          <a:prstGeom prst="rect">
            <a:avLst/>
          </a:prstGeom>
        </p:spPr>
      </p:pic>
    </p:spTree>
    <p:extLst>
      <p:ext uri="{BB962C8B-B14F-4D97-AF65-F5344CB8AC3E}">
        <p14:creationId xmlns:p14="http://schemas.microsoft.com/office/powerpoint/2010/main" val="21657130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303" y="655302"/>
            <a:ext cx="10515600" cy="820208"/>
          </a:xfrm>
        </p:spPr>
        <p:txBody>
          <a:bodyPr/>
          <a:lstStyle/>
          <a:p>
            <a:pPr algn="ctr"/>
            <a:r>
              <a:rPr lang="en-US" b="1" dirty="0" smtClean="0">
                <a:solidFill>
                  <a:schemeClr val="accent1">
                    <a:lumMod val="75000"/>
                  </a:schemeClr>
                </a:solidFill>
                <a:latin typeface="Cambria" panose="02040503050406030204" pitchFamily="18" charset="0"/>
                <a:ea typeface="Cambria" panose="02040503050406030204" pitchFamily="18" charset="0"/>
              </a:rPr>
              <a:t>Types of Data</a:t>
            </a:r>
            <a:endParaRPr lang="en-US" b="1" dirty="0">
              <a:solidFill>
                <a:schemeClr val="accent1">
                  <a:lumMod val="75000"/>
                </a:schemeClr>
              </a:solidFill>
              <a:latin typeface="Cambria" panose="02040503050406030204" pitchFamily="18" charset="0"/>
              <a:ea typeface="Cambria" panose="02040503050406030204" pitchFamily="18" charset="0"/>
            </a:endParaRPr>
          </a:p>
        </p:txBody>
      </p:sp>
      <p:sp>
        <p:nvSpPr>
          <p:cNvPr id="5" name="Slide Number Placeholder 4"/>
          <p:cNvSpPr>
            <a:spLocks noGrp="1"/>
          </p:cNvSpPr>
          <p:nvPr>
            <p:ph type="sldNum" sz="quarter" idx="12"/>
          </p:nvPr>
        </p:nvSpPr>
        <p:spPr/>
        <p:txBody>
          <a:bodyPr/>
          <a:lstStyle/>
          <a:p>
            <a:fld id="{649E6135-5483-4547-8BCB-4990065CED97}" type="slidenum">
              <a:rPr lang="en-US" smtClean="0"/>
              <a:t>2</a:t>
            </a:fld>
            <a:endParaRPr lang="en-US"/>
          </a:p>
        </p:txBody>
      </p:sp>
      <p:sp>
        <p:nvSpPr>
          <p:cNvPr id="6" name="Content Placeholder 2"/>
          <p:cNvSpPr txBox="1">
            <a:spLocks/>
          </p:cNvSpPr>
          <p:nvPr/>
        </p:nvSpPr>
        <p:spPr>
          <a:xfrm>
            <a:off x="142653" y="3700521"/>
            <a:ext cx="5255491" cy="10977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dirty="0" smtClean="0"/>
              <a:t>Geographic Location or Spatial Data </a:t>
            </a:r>
          </a:p>
          <a:p>
            <a:pPr marL="457200" lvl="1" indent="0" algn="ctr">
              <a:buNone/>
            </a:pPr>
            <a:r>
              <a:rPr lang="en-US" dirty="0" smtClean="0"/>
              <a:t>(where is it?)  </a:t>
            </a:r>
          </a:p>
        </p:txBody>
      </p:sp>
      <p:sp>
        <p:nvSpPr>
          <p:cNvPr id="7" name="Title 1"/>
          <p:cNvSpPr txBox="1">
            <a:spLocks/>
          </p:cNvSpPr>
          <p:nvPr/>
        </p:nvSpPr>
        <p:spPr>
          <a:xfrm>
            <a:off x="867640" y="2880313"/>
            <a:ext cx="3805518" cy="8202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75000"/>
                  </a:schemeClr>
                </a:solidFill>
                <a:latin typeface="Cambria" panose="02040503050406030204" pitchFamily="18" charset="0"/>
                <a:ea typeface="Cambria" panose="02040503050406030204" pitchFamily="18" charset="0"/>
              </a:rPr>
              <a:t>Spatial Data</a:t>
            </a:r>
            <a:endParaRPr lang="en-US" b="1" dirty="0">
              <a:solidFill>
                <a:schemeClr val="accent1">
                  <a:lumMod val="75000"/>
                </a:schemeClr>
              </a:solidFill>
              <a:latin typeface="Cambria" panose="02040503050406030204" pitchFamily="18" charset="0"/>
              <a:ea typeface="Cambria" panose="02040503050406030204" pitchFamily="18" charset="0"/>
            </a:endParaRPr>
          </a:p>
        </p:txBody>
      </p:sp>
      <p:sp>
        <p:nvSpPr>
          <p:cNvPr id="8" name="Title 1"/>
          <p:cNvSpPr txBox="1">
            <a:spLocks/>
          </p:cNvSpPr>
          <p:nvPr/>
        </p:nvSpPr>
        <p:spPr>
          <a:xfrm>
            <a:off x="7408581" y="3074061"/>
            <a:ext cx="3805518" cy="820208"/>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accent1">
                    <a:lumMod val="75000"/>
                  </a:schemeClr>
                </a:solidFill>
                <a:latin typeface="Cambria" panose="02040503050406030204" pitchFamily="18" charset="0"/>
                <a:ea typeface="Cambria" panose="02040503050406030204" pitchFamily="18" charset="0"/>
              </a:rPr>
              <a:t>Non-Spatial Data</a:t>
            </a:r>
            <a:endParaRPr lang="en-US" b="1" dirty="0">
              <a:solidFill>
                <a:schemeClr val="accent1">
                  <a:lumMod val="75000"/>
                </a:schemeClr>
              </a:solidFill>
              <a:latin typeface="Cambria" panose="02040503050406030204" pitchFamily="18" charset="0"/>
              <a:ea typeface="Cambria" panose="02040503050406030204" pitchFamily="18" charset="0"/>
            </a:endParaRPr>
          </a:p>
        </p:txBody>
      </p:sp>
      <p:sp>
        <p:nvSpPr>
          <p:cNvPr id="9" name="Content Placeholder 2"/>
          <p:cNvSpPr txBox="1">
            <a:spLocks/>
          </p:cNvSpPr>
          <p:nvPr/>
        </p:nvSpPr>
        <p:spPr>
          <a:xfrm>
            <a:off x="6068290" y="3771771"/>
            <a:ext cx="6123710" cy="9195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2800" dirty="0" smtClean="0"/>
              <a:t>Attribute data or Non-Spatial Data </a:t>
            </a:r>
          </a:p>
          <a:p>
            <a:pPr marL="457200" lvl="1" indent="0" algn="ctr">
              <a:buNone/>
            </a:pPr>
            <a:r>
              <a:rPr lang="en-US" sz="2800" dirty="0" smtClean="0"/>
              <a:t>(what is it?)</a:t>
            </a:r>
          </a:p>
        </p:txBody>
      </p:sp>
      <p:sp>
        <p:nvSpPr>
          <p:cNvPr id="10" name="Chevron 9"/>
          <p:cNvSpPr/>
          <p:nvPr/>
        </p:nvSpPr>
        <p:spPr>
          <a:xfrm rot="2679477">
            <a:off x="7576702" y="1712007"/>
            <a:ext cx="1070042" cy="1264492"/>
          </a:xfrm>
          <a:prstGeom prst="chevro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hevron 10"/>
          <p:cNvSpPr/>
          <p:nvPr/>
        </p:nvSpPr>
        <p:spPr>
          <a:xfrm rot="7479758">
            <a:off x="2851989" y="1545666"/>
            <a:ext cx="1070042" cy="1264492"/>
          </a:xfrm>
          <a:prstGeom prst="chevro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76571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3"/>
          <p:cNvPicPr>
            <a:picLocks noGrp="1" noChangeAspect="1" noChangeArrowheads="1"/>
          </p:cNvPicPr>
          <p:nvPr>
            <p:ph idx="4294967295"/>
          </p:nvPr>
        </p:nvPicPr>
        <p:blipFill>
          <a:blip r:embed="rId2"/>
          <a:srcRect/>
          <a:stretch>
            <a:fillRect/>
          </a:stretch>
        </p:blipFill>
        <p:spPr bwMode="auto">
          <a:xfrm>
            <a:off x="1524000" y="3181350"/>
            <a:ext cx="4648200" cy="3676650"/>
          </a:xfrm>
          <a:prstGeom prst="rect">
            <a:avLst/>
          </a:prstGeom>
          <a:noFill/>
          <a:ln w="9525">
            <a:noFill/>
            <a:miter lim="800000"/>
            <a:headEnd/>
            <a:tailEnd/>
          </a:ln>
          <a:effectLst/>
        </p:spPr>
      </p:pic>
      <p:pic>
        <p:nvPicPr>
          <p:cNvPr id="29700" name="Picture 4"/>
          <p:cNvPicPr>
            <a:picLocks noChangeAspect="1" noChangeArrowheads="1"/>
          </p:cNvPicPr>
          <p:nvPr/>
        </p:nvPicPr>
        <p:blipFill>
          <a:blip r:embed="rId3"/>
          <a:srcRect/>
          <a:stretch>
            <a:fillRect/>
          </a:stretch>
        </p:blipFill>
        <p:spPr bwMode="auto">
          <a:xfrm>
            <a:off x="7015008" y="0"/>
            <a:ext cx="3652993" cy="2971800"/>
          </a:xfrm>
          <a:prstGeom prst="rect">
            <a:avLst/>
          </a:prstGeom>
          <a:noFill/>
          <a:ln w="9525">
            <a:noFill/>
            <a:miter lim="800000"/>
            <a:headEnd/>
            <a:tailEnd/>
          </a:ln>
          <a:effectLst/>
        </p:spPr>
      </p:pic>
      <p:sp>
        <p:nvSpPr>
          <p:cNvPr id="8" name="Rectangle 7"/>
          <p:cNvSpPr/>
          <p:nvPr/>
        </p:nvSpPr>
        <p:spPr>
          <a:xfrm>
            <a:off x="4495800" y="4648200"/>
            <a:ext cx="3048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rot="5400000" flipH="1" flipV="1">
            <a:off x="3429000" y="1066800"/>
            <a:ext cx="4648200" cy="2514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800600" y="2971800"/>
            <a:ext cx="5867400" cy="190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649E6135-5483-4547-8BCB-4990065CED97}" type="slidenum">
              <a:rPr lang="en-US" smtClean="0"/>
              <a:t>20</a:t>
            </a:fld>
            <a:endParaRPr lang="en-US"/>
          </a:p>
        </p:txBody>
      </p:sp>
      <p:sp>
        <p:nvSpPr>
          <p:cNvPr id="9" name="Title 5"/>
          <p:cNvSpPr txBox="1">
            <a:spLocks/>
          </p:cNvSpPr>
          <p:nvPr/>
        </p:nvSpPr>
        <p:spPr>
          <a:xfrm>
            <a:off x="9144000" y="4218940"/>
            <a:ext cx="2723244" cy="16484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b="1" dirty="0" smtClean="0"/>
              <a:t>Landcover Landuse Maps</a:t>
            </a:r>
            <a:endParaRPr lang="en-US" b="1" dirty="0"/>
          </a:p>
        </p:txBody>
      </p:sp>
    </p:spTree>
    <p:extLst>
      <p:ext uri="{BB962C8B-B14F-4D97-AF65-F5344CB8AC3E}">
        <p14:creationId xmlns:p14="http://schemas.microsoft.com/office/powerpoint/2010/main" val="42483002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6"/>
          <p:cNvPicPr>
            <a:picLocks noChangeAspect="1" noChangeArrowheads="1"/>
          </p:cNvPicPr>
          <p:nvPr/>
        </p:nvPicPr>
        <p:blipFill>
          <a:blip r:embed="rId2"/>
          <a:srcRect l="7547" t="16219" r="6796" b="11154"/>
          <a:stretch>
            <a:fillRect/>
          </a:stretch>
        </p:blipFill>
        <p:spPr bwMode="auto">
          <a:xfrm>
            <a:off x="-1" y="0"/>
            <a:ext cx="10100667" cy="68580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649E6135-5483-4547-8BCB-4990065CED97}" type="slidenum">
              <a:rPr lang="en-US" smtClean="0"/>
              <a:t>21</a:t>
            </a:fld>
            <a:endParaRPr lang="en-US"/>
          </a:p>
        </p:txBody>
      </p:sp>
      <p:sp>
        <p:nvSpPr>
          <p:cNvPr id="7" name="Title 5"/>
          <p:cNvSpPr txBox="1">
            <a:spLocks/>
          </p:cNvSpPr>
          <p:nvPr/>
        </p:nvSpPr>
        <p:spPr>
          <a:xfrm>
            <a:off x="9994900" y="2218214"/>
            <a:ext cx="2298700" cy="3890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b="1" dirty="0" smtClean="0"/>
              <a:t>Digital Elevation Model (DEM)</a:t>
            </a:r>
            <a:endParaRPr lang="en-US" b="1" dirty="0"/>
          </a:p>
        </p:txBody>
      </p:sp>
    </p:spTree>
    <p:extLst>
      <p:ext uri="{BB962C8B-B14F-4D97-AF65-F5344CB8AC3E}">
        <p14:creationId xmlns:p14="http://schemas.microsoft.com/office/powerpoint/2010/main" val="31179293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srcRect l="12468" t="19685" r="11339" b="14955"/>
          <a:stretch>
            <a:fillRect/>
          </a:stretch>
        </p:blipFill>
        <p:spPr bwMode="auto">
          <a:xfrm>
            <a:off x="0" y="0"/>
            <a:ext cx="10000875" cy="6858000"/>
          </a:xfrm>
          <a:prstGeom prst="rect">
            <a:avLst/>
          </a:prstGeom>
          <a:noFill/>
          <a:ln w="9525">
            <a:noFill/>
            <a:miter lim="800000"/>
            <a:headEnd/>
            <a:tailEnd/>
          </a:ln>
        </p:spPr>
      </p:pic>
      <p:sp>
        <p:nvSpPr>
          <p:cNvPr id="5" name="Title 5"/>
          <p:cNvSpPr txBox="1">
            <a:spLocks/>
          </p:cNvSpPr>
          <p:nvPr/>
        </p:nvSpPr>
        <p:spPr>
          <a:xfrm>
            <a:off x="9994900" y="2218214"/>
            <a:ext cx="2298700" cy="3890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b="1" dirty="0" smtClean="0"/>
              <a:t>Digital Elevation Model (DEM)</a:t>
            </a:r>
            <a:endParaRPr lang="en-US" b="1" dirty="0"/>
          </a:p>
        </p:txBody>
      </p:sp>
    </p:spTree>
    <p:extLst>
      <p:ext uri="{BB962C8B-B14F-4D97-AF65-F5344CB8AC3E}">
        <p14:creationId xmlns:p14="http://schemas.microsoft.com/office/powerpoint/2010/main" val="374014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10"/>
          <p:cNvPicPr>
            <a:picLocks noChangeAspect="1" noChangeArrowheads="1"/>
          </p:cNvPicPr>
          <p:nvPr/>
        </p:nvPicPr>
        <p:blipFill>
          <a:blip r:embed="rId2"/>
          <a:srcRect l="18529" t="16830" r="19820" b="10876"/>
          <a:stretch>
            <a:fillRect/>
          </a:stretch>
        </p:blipFill>
        <p:spPr bwMode="auto">
          <a:xfrm>
            <a:off x="0" y="0"/>
            <a:ext cx="9487709" cy="6858000"/>
          </a:xfrm>
          <a:prstGeom prst="rect">
            <a:avLst/>
          </a:prstGeom>
          <a:noFill/>
          <a:ln w="9525">
            <a:noFill/>
            <a:miter lim="800000"/>
            <a:headEnd/>
            <a:tailEnd/>
          </a:ln>
        </p:spPr>
      </p:pic>
      <p:sp>
        <p:nvSpPr>
          <p:cNvPr id="5" name="Title 5"/>
          <p:cNvSpPr txBox="1">
            <a:spLocks/>
          </p:cNvSpPr>
          <p:nvPr/>
        </p:nvSpPr>
        <p:spPr>
          <a:xfrm>
            <a:off x="9779000" y="2180114"/>
            <a:ext cx="2298700" cy="16484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b="1" dirty="0" smtClean="0"/>
              <a:t>Digital Elevation Model (DEM) with Hill Shade</a:t>
            </a:r>
            <a:endParaRPr lang="en-US" b="1" dirty="0"/>
          </a:p>
        </p:txBody>
      </p:sp>
    </p:spTree>
    <p:extLst>
      <p:ext uri="{BB962C8B-B14F-4D97-AF65-F5344CB8AC3E}">
        <p14:creationId xmlns:p14="http://schemas.microsoft.com/office/powerpoint/2010/main" val="318336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75000"/>
                  </a:schemeClr>
                </a:solidFill>
                <a:latin typeface="Cambria" panose="02040503050406030204" pitchFamily="18" charset="0"/>
                <a:ea typeface="Cambria" panose="02040503050406030204" pitchFamily="18" charset="0"/>
              </a:rPr>
              <a:t>Choice of Raster and Vector Data Model</a:t>
            </a:r>
            <a:endParaRPr lang="en-US"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444500" y="1690688"/>
            <a:ext cx="11582400" cy="4351338"/>
          </a:xfrm>
        </p:spPr>
        <p:txBody>
          <a:bodyPr>
            <a:normAutofit/>
          </a:bodyPr>
          <a:lstStyle/>
          <a:p>
            <a:pPr marL="0" indent="0">
              <a:buNone/>
            </a:pPr>
            <a:r>
              <a:rPr lang="en-US" sz="4000" dirty="0"/>
              <a:t>The choice of raster and vector data model depends on:</a:t>
            </a:r>
          </a:p>
          <a:p>
            <a:pPr lvl="1"/>
            <a:r>
              <a:rPr lang="en-US" sz="3600" dirty="0" smtClean="0"/>
              <a:t>Type of Geographic Phenomena</a:t>
            </a:r>
          </a:p>
          <a:p>
            <a:pPr lvl="1"/>
            <a:r>
              <a:rPr lang="en-US" sz="3600" dirty="0" smtClean="0"/>
              <a:t>Type of Analysis</a:t>
            </a:r>
          </a:p>
          <a:p>
            <a:pPr lvl="1"/>
            <a:r>
              <a:rPr lang="en-US" sz="3600" dirty="0" smtClean="0"/>
              <a:t>Is also dependent on software algorithm (</a:t>
            </a:r>
            <a:r>
              <a:rPr lang="en-US" sz="3600" dirty="0" err="1" smtClean="0"/>
              <a:t>i.e</a:t>
            </a:r>
            <a:r>
              <a:rPr lang="en-US" sz="3600" dirty="0" smtClean="0"/>
              <a:t> input requirements and output given by software)</a:t>
            </a:r>
          </a:p>
        </p:txBody>
      </p:sp>
      <p:sp>
        <p:nvSpPr>
          <p:cNvPr id="4" name="Slide Number Placeholder 3"/>
          <p:cNvSpPr>
            <a:spLocks noGrp="1"/>
          </p:cNvSpPr>
          <p:nvPr>
            <p:ph type="sldNum" sz="quarter" idx="12"/>
          </p:nvPr>
        </p:nvSpPr>
        <p:spPr/>
        <p:txBody>
          <a:bodyPr/>
          <a:lstStyle/>
          <a:p>
            <a:fld id="{649E6135-5483-4547-8BCB-4990065CED97}" type="slidenum">
              <a:rPr lang="en-US" smtClean="0"/>
              <a:t>24</a:t>
            </a:fld>
            <a:endParaRPr lang="en-US"/>
          </a:p>
        </p:txBody>
      </p:sp>
    </p:spTree>
    <p:extLst>
      <p:ext uri="{BB962C8B-B14F-4D97-AF65-F5344CB8AC3E}">
        <p14:creationId xmlns:p14="http://schemas.microsoft.com/office/powerpoint/2010/main" val="5344852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75000"/>
                  </a:schemeClr>
                </a:solidFill>
                <a:latin typeface="Cambria" panose="02040503050406030204" pitchFamily="18" charset="0"/>
                <a:ea typeface="Cambria" panose="02040503050406030204" pitchFamily="18" charset="0"/>
              </a:rPr>
              <a:t>Choice of Raster and Vector Data Model</a:t>
            </a:r>
            <a:endParaRPr lang="en-US"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368300" y="2008188"/>
            <a:ext cx="12192000" cy="3084512"/>
          </a:xfrm>
        </p:spPr>
        <p:txBody>
          <a:bodyPr>
            <a:normAutofit/>
          </a:bodyPr>
          <a:lstStyle/>
          <a:p>
            <a:pPr marL="0" indent="0">
              <a:buNone/>
            </a:pPr>
            <a:r>
              <a:rPr lang="en-US" sz="4000" dirty="0" smtClean="0"/>
              <a:t>The choice of raster and vector data model depends on:</a:t>
            </a:r>
          </a:p>
          <a:p>
            <a:pPr lvl="1"/>
            <a:r>
              <a:rPr lang="en-US" sz="3600" dirty="0" smtClean="0"/>
              <a:t>Type of Geographic Phenomena</a:t>
            </a:r>
          </a:p>
          <a:p>
            <a:pPr marL="457200" lvl="1" indent="0">
              <a:buNone/>
            </a:pPr>
            <a:endParaRPr lang="en-US" sz="3600" dirty="0"/>
          </a:p>
          <a:p>
            <a:pPr marL="457200" lvl="1" indent="0">
              <a:buNone/>
            </a:pPr>
            <a:r>
              <a:rPr lang="en-US" sz="3600" dirty="0" smtClean="0"/>
              <a:t>Example : Geographic Field &gt;&gt; Raster </a:t>
            </a:r>
            <a:r>
              <a:rPr lang="en-US" sz="3600" dirty="0"/>
              <a:t>Data Model </a:t>
            </a:r>
            <a:endParaRPr lang="en-US" sz="3600" dirty="0" smtClean="0"/>
          </a:p>
          <a:p>
            <a:pPr marL="457200" lvl="1" indent="0">
              <a:buNone/>
            </a:pPr>
            <a:r>
              <a:rPr lang="en-US" sz="3600" dirty="0"/>
              <a:t>	</a:t>
            </a:r>
            <a:r>
              <a:rPr lang="en-US" sz="3600" dirty="0" smtClean="0"/>
              <a:t>	     Geographic Objects &gt;&gt; Vector Data Mode</a:t>
            </a:r>
            <a:r>
              <a:rPr lang="en-US" sz="3600" dirty="0"/>
              <a:t> </a:t>
            </a:r>
            <a:r>
              <a:rPr lang="en-US" sz="3600" dirty="0" smtClean="0"/>
              <a:t> </a:t>
            </a:r>
          </a:p>
        </p:txBody>
      </p:sp>
      <p:sp>
        <p:nvSpPr>
          <p:cNvPr id="4" name="Slide Number Placeholder 3"/>
          <p:cNvSpPr>
            <a:spLocks noGrp="1"/>
          </p:cNvSpPr>
          <p:nvPr>
            <p:ph type="sldNum" sz="quarter" idx="12"/>
          </p:nvPr>
        </p:nvSpPr>
        <p:spPr/>
        <p:txBody>
          <a:bodyPr/>
          <a:lstStyle/>
          <a:p>
            <a:fld id="{649E6135-5483-4547-8BCB-4990065CED97}" type="slidenum">
              <a:rPr lang="en-US" smtClean="0"/>
              <a:t>25</a:t>
            </a:fld>
            <a:endParaRPr lang="en-US"/>
          </a:p>
        </p:txBody>
      </p:sp>
    </p:spTree>
    <p:extLst>
      <p:ext uri="{BB962C8B-B14F-4D97-AF65-F5344CB8AC3E}">
        <p14:creationId xmlns:p14="http://schemas.microsoft.com/office/powerpoint/2010/main" val="40953608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75000"/>
                  </a:schemeClr>
                </a:solidFill>
                <a:latin typeface="Cambria" panose="02040503050406030204" pitchFamily="18" charset="0"/>
                <a:ea typeface="Cambria" panose="02040503050406030204" pitchFamily="18" charset="0"/>
              </a:rPr>
              <a:t>Choice of Raster and Vector Data Model</a:t>
            </a:r>
            <a:endParaRPr lang="en-US"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0" y="1881188"/>
            <a:ext cx="12192000" cy="2500312"/>
          </a:xfrm>
        </p:spPr>
        <p:txBody>
          <a:bodyPr>
            <a:normAutofit fontScale="92500" lnSpcReduction="10000"/>
          </a:bodyPr>
          <a:lstStyle/>
          <a:p>
            <a:pPr marL="0" indent="0">
              <a:buNone/>
            </a:pPr>
            <a:r>
              <a:rPr lang="en-US" sz="4000" dirty="0" smtClean="0"/>
              <a:t>The choice of raster and vector data model depends on:</a:t>
            </a:r>
          </a:p>
          <a:p>
            <a:pPr lvl="1"/>
            <a:r>
              <a:rPr lang="en-US" sz="3600" dirty="0" smtClean="0"/>
              <a:t>Type of Analysis</a:t>
            </a:r>
          </a:p>
          <a:p>
            <a:pPr marL="457200" lvl="1" indent="0">
              <a:buNone/>
            </a:pPr>
            <a:endParaRPr lang="en-US" sz="3600" dirty="0"/>
          </a:p>
          <a:p>
            <a:pPr marL="457200" lvl="1" indent="0">
              <a:buNone/>
            </a:pPr>
            <a:r>
              <a:rPr lang="en-US" sz="3600" dirty="0" smtClean="0"/>
              <a:t>Example : </a:t>
            </a:r>
            <a:r>
              <a:rPr lang="en-US" sz="3600" dirty="0" err="1" smtClean="0"/>
              <a:t>Landuse</a:t>
            </a:r>
            <a:r>
              <a:rPr lang="en-US" sz="3600" dirty="0" smtClean="0"/>
              <a:t> change &gt;&gt; Raster Data Model</a:t>
            </a:r>
          </a:p>
          <a:p>
            <a:pPr marL="457200" lvl="1" indent="0">
              <a:buNone/>
            </a:pPr>
            <a:r>
              <a:rPr lang="en-US" sz="3600" dirty="0"/>
              <a:t>	</a:t>
            </a:r>
            <a:r>
              <a:rPr lang="en-US" sz="3600" dirty="0" smtClean="0"/>
              <a:t>	 	Network analysis &gt;&gt; Vector Data Model</a:t>
            </a:r>
          </a:p>
        </p:txBody>
      </p:sp>
      <p:sp>
        <p:nvSpPr>
          <p:cNvPr id="4" name="Slide Number Placeholder 3"/>
          <p:cNvSpPr>
            <a:spLocks noGrp="1"/>
          </p:cNvSpPr>
          <p:nvPr>
            <p:ph type="sldNum" sz="quarter" idx="12"/>
          </p:nvPr>
        </p:nvSpPr>
        <p:spPr/>
        <p:txBody>
          <a:bodyPr/>
          <a:lstStyle/>
          <a:p>
            <a:fld id="{649E6135-5483-4547-8BCB-4990065CED97}" type="slidenum">
              <a:rPr lang="en-US" smtClean="0"/>
              <a:t>26</a:t>
            </a:fld>
            <a:endParaRPr lang="en-US"/>
          </a:p>
        </p:txBody>
      </p:sp>
    </p:spTree>
    <p:extLst>
      <p:ext uri="{BB962C8B-B14F-4D97-AF65-F5344CB8AC3E}">
        <p14:creationId xmlns:p14="http://schemas.microsoft.com/office/powerpoint/2010/main" val="9257974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165" y="78255"/>
            <a:ext cx="10515600" cy="1325563"/>
          </a:xfrm>
        </p:spPr>
        <p:txBody>
          <a:bodyPr>
            <a:normAutofit/>
          </a:bodyPr>
          <a:lstStyle/>
          <a:p>
            <a:r>
              <a:rPr lang="en-US" sz="2400" b="1" dirty="0" smtClean="0">
                <a:solidFill>
                  <a:schemeClr val="accent1">
                    <a:lumMod val="75000"/>
                  </a:schemeClr>
                </a:solidFill>
                <a:latin typeface="Cambria" panose="02040503050406030204" pitchFamily="18" charset="0"/>
                <a:ea typeface="Cambria" panose="02040503050406030204" pitchFamily="18" charset="0"/>
              </a:rPr>
              <a:t>Advantages and Disadvantages of Raster </a:t>
            </a:r>
            <a:r>
              <a:rPr lang="en-US" sz="2400" b="1" dirty="0">
                <a:solidFill>
                  <a:schemeClr val="accent1">
                    <a:lumMod val="75000"/>
                  </a:schemeClr>
                </a:solidFill>
                <a:latin typeface="Cambria" panose="02040503050406030204" pitchFamily="18" charset="0"/>
                <a:ea typeface="Cambria" panose="02040503050406030204" pitchFamily="18" charset="0"/>
              </a:rPr>
              <a:t>and Vector Data </a:t>
            </a:r>
            <a:r>
              <a:rPr lang="en-US" sz="2400" b="1" dirty="0" smtClean="0">
                <a:solidFill>
                  <a:schemeClr val="accent1">
                    <a:lumMod val="75000"/>
                  </a:schemeClr>
                </a:solidFill>
                <a:latin typeface="Cambria" panose="02040503050406030204" pitchFamily="18" charset="0"/>
                <a:ea typeface="Cambria" panose="02040503050406030204" pitchFamily="18" charset="0"/>
              </a:rPr>
              <a:t>Representation</a:t>
            </a:r>
            <a:endParaRPr lang="en-US" sz="2400" dirty="0"/>
          </a:p>
        </p:txBody>
      </p:sp>
      <p:pic>
        <p:nvPicPr>
          <p:cNvPr id="4" name="Picture 3"/>
          <p:cNvPicPr>
            <a:picLocks noChangeAspect="1"/>
          </p:cNvPicPr>
          <p:nvPr/>
        </p:nvPicPr>
        <p:blipFill>
          <a:blip r:embed="rId2"/>
          <a:stretch>
            <a:fillRect/>
          </a:stretch>
        </p:blipFill>
        <p:spPr>
          <a:xfrm>
            <a:off x="999565" y="1126518"/>
            <a:ext cx="10210800" cy="5514975"/>
          </a:xfrm>
          <a:prstGeom prst="rect">
            <a:avLst/>
          </a:prstGeom>
        </p:spPr>
      </p:pic>
    </p:spTree>
    <p:extLst>
      <p:ext uri="{BB962C8B-B14F-4D97-AF65-F5344CB8AC3E}">
        <p14:creationId xmlns:p14="http://schemas.microsoft.com/office/powerpoint/2010/main" val="4210901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762000" y="350838"/>
            <a:ext cx="9159875" cy="1143000"/>
          </a:xfrm>
          <a:noFill/>
        </p:spPr>
        <p:txBody>
          <a:bodyPr vert="horz" lIns="92075" tIns="46038" rIns="92075" bIns="46038" rtlCol="0" anchor="ctr">
            <a:normAutofit fontScale="90000"/>
          </a:bodyPr>
          <a:lstStyle/>
          <a:p>
            <a:pPr eaLnBrk="1" hangingPunct="1"/>
            <a:r>
              <a:rPr lang="en-US" b="1" dirty="0" smtClean="0">
                <a:latin typeface="Cambria" panose="02040503050406030204" pitchFamily="18" charset="0"/>
                <a:ea typeface="Cambria" panose="02040503050406030204" pitchFamily="18" charset="0"/>
              </a:rPr>
              <a:t>Conversion of Raster and Vector Data</a:t>
            </a:r>
          </a:p>
        </p:txBody>
      </p:sp>
      <p:sp>
        <p:nvSpPr>
          <p:cNvPr id="37891" name="Rectangle 3"/>
          <p:cNvSpPr>
            <a:spLocks noChangeArrowheads="1"/>
          </p:cNvSpPr>
          <p:nvPr/>
        </p:nvSpPr>
        <p:spPr bwMode="auto">
          <a:xfrm>
            <a:off x="2759076" y="3006726"/>
            <a:ext cx="1279525" cy="519113"/>
          </a:xfrm>
          <a:prstGeom prst="rect">
            <a:avLst/>
          </a:prstGeom>
          <a:noFill/>
          <a:ln w="9525">
            <a:noFill/>
            <a:miter lim="800000"/>
            <a:headEnd/>
            <a:tailEnd/>
          </a:ln>
          <a:effectLst/>
        </p:spPr>
        <p:txBody>
          <a:bodyPr lIns="92075" tIns="46038" rIns="92075" bIns="46038">
            <a:spAutoFit/>
          </a:bodyPr>
          <a:lstStyle/>
          <a:p>
            <a:pPr eaLnBrk="0" hangingPunct="0">
              <a:spcBef>
                <a:spcPct val="50000"/>
              </a:spcBef>
              <a:defRPr/>
            </a:pPr>
            <a:r>
              <a:rPr lang="en-US" sz="2800" i="1">
                <a:effectLst>
                  <a:outerShdw blurRad="38100" dist="38100" dir="2700000" algn="tl">
                    <a:srgbClr val="C0C0C0"/>
                  </a:outerShdw>
                </a:effectLst>
              </a:rPr>
              <a:t>Point</a:t>
            </a:r>
          </a:p>
        </p:txBody>
      </p:sp>
      <p:sp>
        <p:nvSpPr>
          <p:cNvPr id="37892" name="Rectangle 4"/>
          <p:cNvSpPr>
            <a:spLocks noChangeArrowheads="1"/>
          </p:cNvSpPr>
          <p:nvPr/>
        </p:nvSpPr>
        <p:spPr bwMode="auto">
          <a:xfrm>
            <a:off x="2743201" y="4038600"/>
            <a:ext cx="860813" cy="523862"/>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sz="2800" i="1">
                <a:effectLst>
                  <a:outerShdw blurRad="38100" dist="38100" dir="2700000" algn="tl">
                    <a:srgbClr val="C0C0C0"/>
                  </a:outerShdw>
                </a:effectLst>
              </a:rPr>
              <a:t>Line</a:t>
            </a:r>
          </a:p>
        </p:txBody>
      </p:sp>
      <p:sp>
        <p:nvSpPr>
          <p:cNvPr id="37893" name="Rectangle 5"/>
          <p:cNvSpPr>
            <a:spLocks noChangeArrowheads="1"/>
          </p:cNvSpPr>
          <p:nvPr/>
        </p:nvSpPr>
        <p:spPr bwMode="auto">
          <a:xfrm>
            <a:off x="2667000" y="4953000"/>
            <a:ext cx="1461234" cy="523862"/>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sz="2800" i="1">
                <a:effectLst>
                  <a:outerShdw blurRad="38100" dist="38100" dir="2700000" algn="tl">
                    <a:srgbClr val="C0C0C0"/>
                  </a:outerShdw>
                </a:effectLst>
              </a:rPr>
              <a:t>Polygon</a:t>
            </a:r>
          </a:p>
        </p:txBody>
      </p:sp>
      <p:sp>
        <p:nvSpPr>
          <p:cNvPr id="37894" name="Rectangle 6"/>
          <p:cNvSpPr>
            <a:spLocks noChangeArrowheads="1"/>
          </p:cNvSpPr>
          <p:nvPr/>
        </p:nvSpPr>
        <p:spPr bwMode="auto">
          <a:xfrm>
            <a:off x="5562601" y="2057400"/>
            <a:ext cx="1217321" cy="523862"/>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sz="2800" i="1">
                <a:effectLst>
                  <a:outerShdw blurRad="38100" dist="38100" dir="2700000" algn="tl">
                    <a:srgbClr val="C0C0C0"/>
                  </a:outerShdw>
                </a:effectLst>
              </a:rPr>
              <a:t>Vector</a:t>
            </a:r>
          </a:p>
        </p:txBody>
      </p:sp>
      <p:sp>
        <p:nvSpPr>
          <p:cNvPr id="37895" name="Rectangle 7"/>
          <p:cNvSpPr>
            <a:spLocks noChangeArrowheads="1"/>
          </p:cNvSpPr>
          <p:nvPr/>
        </p:nvSpPr>
        <p:spPr bwMode="auto">
          <a:xfrm>
            <a:off x="8458200" y="2057400"/>
            <a:ext cx="1186222" cy="523862"/>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sz="2800" i="1">
                <a:effectLst>
                  <a:outerShdw blurRad="38100" dist="38100" dir="2700000" algn="tl">
                    <a:srgbClr val="C0C0C0"/>
                  </a:outerShdw>
                </a:effectLst>
              </a:rPr>
              <a:t>Raster</a:t>
            </a:r>
          </a:p>
        </p:txBody>
      </p:sp>
      <p:sp>
        <p:nvSpPr>
          <p:cNvPr id="45064" name="Freeform 8"/>
          <p:cNvSpPr>
            <a:spLocks/>
          </p:cNvSpPr>
          <p:nvPr/>
        </p:nvSpPr>
        <p:spPr bwMode="auto">
          <a:xfrm>
            <a:off x="5578475" y="4302125"/>
            <a:ext cx="1449388" cy="1588"/>
          </a:xfrm>
          <a:custGeom>
            <a:avLst/>
            <a:gdLst>
              <a:gd name="T0" fmla="*/ 0 w 913"/>
              <a:gd name="T1" fmla="*/ 0 h 1"/>
              <a:gd name="T2" fmla="*/ 1447800 w 913"/>
              <a:gd name="T3" fmla="*/ 0 h 1"/>
              <a:gd name="T4" fmla="*/ 0 60000 65536"/>
              <a:gd name="T5" fmla="*/ 0 60000 65536"/>
              <a:gd name="T6" fmla="*/ 0 w 913"/>
              <a:gd name="T7" fmla="*/ 0 h 1"/>
              <a:gd name="T8" fmla="*/ 913 w 913"/>
              <a:gd name="T9" fmla="*/ 1 h 1"/>
            </a:gdLst>
            <a:ahLst/>
            <a:cxnLst>
              <a:cxn ang="T4">
                <a:pos x="T0" y="T1"/>
              </a:cxn>
              <a:cxn ang="T5">
                <a:pos x="T2" y="T3"/>
              </a:cxn>
            </a:cxnLst>
            <a:rect l="T6" t="T7" r="T8" b="T9"/>
            <a:pathLst>
              <a:path w="913" h="1">
                <a:moveTo>
                  <a:pt x="0" y="0"/>
                </a:moveTo>
                <a:lnTo>
                  <a:pt x="912" y="0"/>
                </a:lnTo>
              </a:path>
            </a:pathLst>
          </a:custGeom>
          <a:noFill/>
          <a:ln w="12700" cap="rnd">
            <a:solidFill>
              <a:schemeClr val="tx1"/>
            </a:solidFill>
            <a:round/>
            <a:headEnd type="none" w="sm" len="sm"/>
            <a:tailEnd type="none" w="sm" len="sm"/>
          </a:ln>
        </p:spPr>
        <p:txBody>
          <a:bodyPr/>
          <a:lstStyle/>
          <a:p>
            <a:endParaRPr lang="en-US"/>
          </a:p>
        </p:txBody>
      </p:sp>
      <p:sp>
        <p:nvSpPr>
          <p:cNvPr id="45065" name="Oval 9"/>
          <p:cNvSpPr>
            <a:spLocks noChangeArrowheads="1"/>
          </p:cNvSpPr>
          <p:nvPr/>
        </p:nvSpPr>
        <p:spPr bwMode="auto">
          <a:xfrm>
            <a:off x="6035675" y="3082925"/>
            <a:ext cx="76200" cy="76200"/>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45066" name="Rectangle 10"/>
          <p:cNvSpPr>
            <a:spLocks noChangeArrowheads="1"/>
          </p:cNvSpPr>
          <p:nvPr/>
        </p:nvSpPr>
        <p:spPr bwMode="auto">
          <a:xfrm>
            <a:off x="8855075" y="3006725"/>
            <a:ext cx="228600" cy="228600"/>
          </a:xfrm>
          <a:prstGeom prst="rect">
            <a:avLst/>
          </a:prstGeom>
          <a:solidFill>
            <a:srgbClr val="FFFF66"/>
          </a:solidFill>
          <a:ln w="12700">
            <a:solidFill>
              <a:schemeClr val="tx1"/>
            </a:solidFill>
            <a:miter lim="800000"/>
            <a:headEnd/>
            <a:tailEnd/>
          </a:ln>
        </p:spPr>
        <p:txBody>
          <a:bodyPr wrap="none" anchor="ctr"/>
          <a:lstStyle/>
          <a:p>
            <a:endParaRPr lang="en-US"/>
          </a:p>
        </p:txBody>
      </p:sp>
      <p:sp>
        <p:nvSpPr>
          <p:cNvPr id="45067" name="Rectangle 11"/>
          <p:cNvSpPr>
            <a:spLocks noChangeArrowheads="1"/>
          </p:cNvSpPr>
          <p:nvPr/>
        </p:nvSpPr>
        <p:spPr bwMode="auto">
          <a:xfrm>
            <a:off x="8397875" y="4073525"/>
            <a:ext cx="228600" cy="228600"/>
          </a:xfrm>
          <a:prstGeom prst="rect">
            <a:avLst/>
          </a:prstGeom>
          <a:solidFill>
            <a:srgbClr val="FFFF66"/>
          </a:solidFill>
          <a:ln w="12700">
            <a:solidFill>
              <a:schemeClr val="tx1"/>
            </a:solidFill>
            <a:miter lim="800000"/>
            <a:headEnd/>
            <a:tailEnd/>
          </a:ln>
        </p:spPr>
        <p:txBody>
          <a:bodyPr wrap="none" anchor="ctr"/>
          <a:lstStyle/>
          <a:p>
            <a:endParaRPr lang="en-US"/>
          </a:p>
        </p:txBody>
      </p:sp>
      <p:sp>
        <p:nvSpPr>
          <p:cNvPr id="45068" name="Rectangle 12"/>
          <p:cNvSpPr>
            <a:spLocks noChangeArrowheads="1"/>
          </p:cNvSpPr>
          <p:nvPr/>
        </p:nvSpPr>
        <p:spPr bwMode="auto">
          <a:xfrm>
            <a:off x="9083675" y="5216525"/>
            <a:ext cx="228600" cy="228600"/>
          </a:xfrm>
          <a:prstGeom prst="rect">
            <a:avLst/>
          </a:prstGeom>
          <a:solidFill>
            <a:srgbClr val="FFFF66"/>
          </a:solidFill>
          <a:ln w="12700">
            <a:solidFill>
              <a:schemeClr val="tx1"/>
            </a:solidFill>
            <a:miter lim="800000"/>
            <a:headEnd/>
            <a:tailEnd/>
          </a:ln>
        </p:spPr>
        <p:txBody>
          <a:bodyPr wrap="none" anchor="ctr"/>
          <a:lstStyle/>
          <a:p>
            <a:endParaRPr lang="en-US"/>
          </a:p>
        </p:txBody>
      </p:sp>
      <p:sp>
        <p:nvSpPr>
          <p:cNvPr id="45069" name="Rectangle 13"/>
          <p:cNvSpPr>
            <a:spLocks noChangeArrowheads="1"/>
          </p:cNvSpPr>
          <p:nvPr/>
        </p:nvSpPr>
        <p:spPr bwMode="auto">
          <a:xfrm>
            <a:off x="8855075" y="5216525"/>
            <a:ext cx="228600" cy="228600"/>
          </a:xfrm>
          <a:prstGeom prst="rect">
            <a:avLst/>
          </a:prstGeom>
          <a:solidFill>
            <a:srgbClr val="FFFF66"/>
          </a:solidFill>
          <a:ln w="12700">
            <a:solidFill>
              <a:schemeClr val="tx1"/>
            </a:solidFill>
            <a:miter lim="800000"/>
            <a:headEnd/>
            <a:tailEnd/>
          </a:ln>
        </p:spPr>
        <p:txBody>
          <a:bodyPr wrap="none" anchor="ctr"/>
          <a:lstStyle/>
          <a:p>
            <a:endParaRPr lang="en-US"/>
          </a:p>
        </p:txBody>
      </p:sp>
      <p:sp>
        <p:nvSpPr>
          <p:cNvPr id="45070" name="Rectangle 14"/>
          <p:cNvSpPr>
            <a:spLocks noChangeArrowheads="1"/>
          </p:cNvSpPr>
          <p:nvPr/>
        </p:nvSpPr>
        <p:spPr bwMode="auto">
          <a:xfrm>
            <a:off x="8626475" y="5216525"/>
            <a:ext cx="228600" cy="228600"/>
          </a:xfrm>
          <a:prstGeom prst="rect">
            <a:avLst/>
          </a:prstGeom>
          <a:solidFill>
            <a:srgbClr val="FFFF66"/>
          </a:solidFill>
          <a:ln w="12700">
            <a:solidFill>
              <a:schemeClr val="tx1"/>
            </a:solidFill>
            <a:miter lim="800000"/>
            <a:headEnd/>
            <a:tailEnd/>
          </a:ln>
        </p:spPr>
        <p:txBody>
          <a:bodyPr wrap="none" anchor="ctr"/>
          <a:lstStyle/>
          <a:p>
            <a:endParaRPr lang="en-US"/>
          </a:p>
        </p:txBody>
      </p:sp>
      <p:sp>
        <p:nvSpPr>
          <p:cNvPr id="45071" name="Rectangle 15"/>
          <p:cNvSpPr>
            <a:spLocks noChangeArrowheads="1"/>
          </p:cNvSpPr>
          <p:nvPr/>
        </p:nvSpPr>
        <p:spPr bwMode="auto">
          <a:xfrm>
            <a:off x="9083675" y="5445125"/>
            <a:ext cx="228600" cy="228600"/>
          </a:xfrm>
          <a:prstGeom prst="rect">
            <a:avLst/>
          </a:prstGeom>
          <a:solidFill>
            <a:srgbClr val="FFFF66"/>
          </a:solidFill>
          <a:ln w="12700">
            <a:solidFill>
              <a:schemeClr val="tx1"/>
            </a:solidFill>
            <a:miter lim="800000"/>
            <a:headEnd/>
            <a:tailEnd/>
          </a:ln>
        </p:spPr>
        <p:txBody>
          <a:bodyPr wrap="none" anchor="ctr"/>
          <a:lstStyle/>
          <a:p>
            <a:endParaRPr lang="en-US"/>
          </a:p>
        </p:txBody>
      </p:sp>
      <p:sp>
        <p:nvSpPr>
          <p:cNvPr id="45072" name="Rectangle 16"/>
          <p:cNvSpPr>
            <a:spLocks noChangeArrowheads="1"/>
          </p:cNvSpPr>
          <p:nvPr/>
        </p:nvSpPr>
        <p:spPr bwMode="auto">
          <a:xfrm>
            <a:off x="8855075" y="5445125"/>
            <a:ext cx="228600" cy="228600"/>
          </a:xfrm>
          <a:prstGeom prst="rect">
            <a:avLst/>
          </a:prstGeom>
          <a:solidFill>
            <a:srgbClr val="FFFF66"/>
          </a:solidFill>
          <a:ln w="12700">
            <a:solidFill>
              <a:schemeClr val="tx1"/>
            </a:solidFill>
            <a:miter lim="800000"/>
            <a:headEnd/>
            <a:tailEnd/>
          </a:ln>
        </p:spPr>
        <p:txBody>
          <a:bodyPr wrap="none" anchor="ctr"/>
          <a:lstStyle/>
          <a:p>
            <a:endParaRPr lang="en-US"/>
          </a:p>
        </p:txBody>
      </p:sp>
      <p:sp>
        <p:nvSpPr>
          <p:cNvPr id="45073" name="Rectangle 17"/>
          <p:cNvSpPr>
            <a:spLocks noChangeArrowheads="1"/>
          </p:cNvSpPr>
          <p:nvPr/>
        </p:nvSpPr>
        <p:spPr bwMode="auto">
          <a:xfrm>
            <a:off x="8626475" y="5445125"/>
            <a:ext cx="228600" cy="228600"/>
          </a:xfrm>
          <a:prstGeom prst="rect">
            <a:avLst/>
          </a:prstGeom>
          <a:solidFill>
            <a:srgbClr val="FFFF66"/>
          </a:solidFill>
          <a:ln w="12700">
            <a:solidFill>
              <a:schemeClr val="tx1"/>
            </a:solidFill>
            <a:miter lim="800000"/>
            <a:headEnd/>
            <a:tailEnd/>
          </a:ln>
        </p:spPr>
        <p:txBody>
          <a:bodyPr wrap="none" anchor="ctr"/>
          <a:lstStyle/>
          <a:p>
            <a:endParaRPr lang="en-US"/>
          </a:p>
        </p:txBody>
      </p:sp>
      <p:sp>
        <p:nvSpPr>
          <p:cNvPr id="45074" name="Rectangle 18"/>
          <p:cNvSpPr>
            <a:spLocks noChangeArrowheads="1"/>
          </p:cNvSpPr>
          <p:nvPr/>
        </p:nvSpPr>
        <p:spPr bwMode="auto">
          <a:xfrm>
            <a:off x="9083675" y="5673725"/>
            <a:ext cx="228600" cy="228600"/>
          </a:xfrm>
          <a:prstGeom prst="rect">
            <a:avLst/>
          </a:prstGeom>
          <a:solidFill>
            <a:srgbClr val="FFFF66"/>
          </a:solidFill>
          <a:ln w="12700">
            <a:solidFill>
              <a:schemeClr val="tx1"/>
            </a:solidFill>
            <a:miter lim="800000"/>
            <a:headEnd/>
            <a:tailEnd/>
          </a:ln>
        </p:spPr>
        <p:txBody>
          <a:bodyPr wrap="none" anchor="ctr"/>
          <a:lstStyle/>
          <a:p>
            <a:endParaRPr lang="en-US"/>
          </a:p>
        </p:txBody>
      </p:sp>
      <p:sp>
        <p:nvSpPr>
          <p:cNvPr id="45075" name="Rectangle 19"/>
          <p:cNvSpPr>
            <a:spLocks noChangeArrowheads="1"/>
          </p:cNvSpPr>
          <p:nvPr/>
        </p:nvSpPr>
        <p:spPr bwMode="auto">
          <a:xfrm>
            <a:off x="8855075" y="5673725"/>
            <a:ext cx="228600" cy="228600"/>
          </a:xfrm>
          <a:prstGeom prst="rect">
            <a:avLst/>
          </a:prstGeom>
          <a:solidFill>
            <a:srgbClr val="FFFF66"/>
          </a:solidFill>
          <a:ln w="12700">
            <a:solidFill>
              <a:schemeClr val="tx1"/>
            </a:solidFill>
            <a:miter lim="800000"/>
            <a:headEnd/>
            <a:tailEnd/>
          </a:ln>
        </p:spPr>
        <p:txBody>
          <a:bodyPr wrap="none" anchor="ctr"/>
          <a:lstStyle/>
          <a:p>
            <a:endParaRPr lang="en-US"/>
          </a:p>
        </p:txBody>
      </p:sp>
      <p:sp>
        <p:nvSpPr>
          <p:cNvPr id="45076" name="Rectangle 20"/>
          <p:cNvSpPr>
            <a:spLocks noChangeArrowheads="1"/>
          </p:cNvSpPr>
          <p:nvPr/>
        </p:nvSpPr>
        <p:spPr bwMode="auto">
          <a:xfrm>
            <a:off x="8626475" y="5673725"/>
            <a:ext cx="228600" cy="228600"/>
          </a:xfrm>
          <a:prstGeom prst="rect">
            <a:avLst/>
          </a:prstGeom>
          <a:solidFill>
            <a:srgbClr val="FFFF66"/>
          </a:solidFill>
          <a:ln w="12700">
            <a:solidFill>
              <a:schemeClr val="tx1"/>
            </a:solidFill>
            <a:miter lim="800000"/>
            <a:headEnd/>
            <a:tailEnd/>
          </a:ln>
        </p:spPr>
        <p:txBody>
          <a:bodyPr wrap="none" anchor="ctr"/>
          <a:lstStyle/>
          <a:p>
            <a:endParaRPr lang="en-US"/>
          </a:p>
        </p:txBody>
      </p:sp>
      <p:sp>
        <p:nvSpPr>
          <p:cNvPr id="45077" name="Rectangle 21"/>
          <p:cNvSpPr>
            <a:spLocks noChangeArrowheads="1"/>
          </p:cNvSpPr>
          <p:nvPr/>
        </p:nvSpPr>
        <p:spPr bwMode="auto">
          <a:xfrm>
            <a:off x="9083675" y="4073525"/>
            <a:ext cx="228600" cy="228600"/>
          </a:xfrm>
          <a:prstGeom prst="rect">
            <a:avLst/>
          </a:prstGeom>
          <a:solidFill>
            <a:srgbClr val="FFFF66"/>
          </a:solidFill>
          <a:ln w="12700">
            <a:solidFill>
              <a:schemeClr val="tx1"/>
            </a:solidFill>
            <a:miter lim="800000"/>
            <a:headEnd/>
            <a:tailEnd/>
          </a:ln>
        </p:spPr>
        <p:txBody>
          <a:bodyPr wrap="none" anchor="ctr"/>
          <a:lstStyle/>
          <a:p>
            <a:endParaRPr lang="en-US"/>
          </a:p>
        </p:txBody>
      </p:sp>
      <p:sp>
        <p:nvSpPr>
          <p:cNvPr id="45078" name="Rectangle 22"/>
          <p:cNvSpPr>
            <a:spLocks noChangeArrowheads="1"/>
          </p:cNvSpPr>
          <p:nvPr/>
        </p:nvSpPr>
        <p:spPr bwMode="auto">
          <a:xfrm>
            <a:off x="8855075" y="4073525"/>
            <a:ext cx="228600" cy="228600"/>
          </a:xfrm>
          <a:prstGeom prst="rect">
            <a:avLst/>
          </a:prstGeom>
          <a:solidFill>
            <a:srgbClr val="FFFF66"/>
          </a:solidFill>
          <a:ln w="12700">
            <a:solidFill>
              <a:schemeClr val="tx1"/>
            </a:solidFill>
            <a:miter lim="800000"/>
            <a:headEnd/>
            <a:tailEnd/>
          </a:ln>
        </p:spPr>
        <p:txBody>
          <a:bodyPr wrap="none" anchor="ctr"/>
          <a:lstStyle/>
          <a:p>
            <a:endParaRPr lang="en-US"/>
          </a:p>
        </p:txBody>
      </p:sp>
      <p:sp>
        <p:nvSpPr>
          <p:cNvPr id="45079" name="Rectangle 23"/>
          <p:cNvSpPr>
            <a:spLocks noChangeArrowheads="1"/>
          </p:cNvSpPr>
          <p:nvPr/>
        </p:nvSpPr>
        <p:spPr bwMode="auto">
          <a:xfrm>
            <a:off x="8626475" y="4073525"/>
            <a:ext cx="228600" cy="228600"/>
          </a:xfrm>
          <a:prstGeom prst="rect">
            <a:avLst/>
          </a:prstGeom>
          <a:solidFill>
            <a:srgbClr val="FFFF66"/>
          </a:solidFill>
          <a:ln w="12700">
            <a:solidFill>
              <a:schemeClr val="tx1"/>
            </a:solidFill>
            <a:miter lim="800000"/>
            <a:headEnd/>
            <a:tailEnd/>
          </a:ln>
        </p:spPr>
        <p:txBody>
          <a:bodyPr wrap="none" anchor="ctr"/>
          <a:lstStyle/>
          <a:p>
            <a:endParaRPr lang="en-US"/>
          </a:p>
        </p:txBody>
      </p:sp>
      <p:sp>
        <p:nvSpPr>
          <p:cNvPr id="45080" name="Rectangle 24"/>
          <p:cNvSpPr>
            <a:spLocks noChangeArrowheads="1"/>
          </p:cNvSpPr>
          <p:nvPr/>
        </p:nvSpPr>
        <p:spPr bwMode="auto">
          <a:xfrm>
            <a:off x="5807075" y="5140325"/>
            <a:ext cx="838200" cy="762000"/>
          </a:xfrm>
          <a:prstGeom prst="rect">
            <a:avLst/>
          </a:prstGeom>
          <a:noFill/>
          <a:ln w="12700">
            <a:solidFill>
              <a:schemeClr val="tx1"/>
            </a:solidFill>
            <a:miter lim="800000"/>
            <a:headEnd/>
            <a:tailEnd/>
          </a:ln>
        </p:spPr>
        <p:txBody>
          <a:bodyPr wrap="none" anchor="ctr"/>
          <a:lstStyle/>
          <a:p>
            <a:endParaRPr lang="en-US"/>
          </a:p>
        </p:txBody>
      </p:sp>
      <p:sp>
        <p:nvSpPr>
          <p:cNvPr id="45081" name="Rectangle 25"/>
          <p:cNvSpPr>
            <a:spLocks noChangeArrowheads="1"/>
          </p:cNvSpPr>
          <p:nvPr/>
        </p:nvSpPr>
        <p:spPr bwMode="auto">
          <a:xfrm>
            <a:off x="9312275" y="4073525"/>
            <a:ext cx="228600" cy="228600"/>
          </a:xfrm>
          <a:prstGeom prst="rect">
            <a:avLst/>
          </a:prstGeom>
          <a:solidFill>
            <a:srgbClr val="FFFF66"/>
          </a:solidFill>
          <a:ln w="12700">
            <a:solidFill>
              <a:schemeClr val="tx1"/>
            </a:solidFill>
            <a:miter lim="800000"/>
            <a:headEnd/>
            <a:tailEnd/>
          </a:ln>
        </p:spPr>
        <p:txBody>
          <a:bodyPr wrap="none" anchor="ctr"/>
          <a:lstStyle/>
          <a:p>
            <a:endParaRPr lang="en-US"/>
          </a:p>
        </p:txBody>
      </p:sp>
      <p:sp>
        <p:nvSpPr>
          <p:cNvPr id="45083" name="Text Box 27"/>
          <p:cNvSpPr txBox="1">
            <a:spLocks noChangeArrowheads="1"/>
          </p:cNvSpPr>
          <p:nvPr/>
        </p:nvSpPr>
        <p:spPr bwMode="auto">
          <a:xfrm>
            <a:off x="8045450" y="4505325"/>
            <a:ext cx="1523174" cy="369332"/>
          </a:xfrm>
          <a:prstGeom prst="rect">
            <a:avLst/>
          </a:prstGeom>
          <a:noFill/>
          <a:ln w="12700">
            <a:noFill/>
            <a:miter lim="800000"/>
            <a:headEnd type="none" w="sm" len="sm"/>
            <a:tailEnd type="none" w="sm" len="sm"/>
          </a:ln>
        </p:spPr>
        <p:txBody>
          <a:bodyPr wrap="none">
            <a:spAutoFit/>
          </a:bodyPr>
          <a:lstStyle/>
          <a:p>
            <a:r>
              <a:rPr lang="en-US">
                <a:solidFill>
                  <a:schemeClr val="accent2"/>
                </a:solidFill>
              </a:rPr>
              <a:t>Zone</a:t>
            </a:r>
            <a:r>
              <a:rPr lang="en-US"/>
              <a:t> of cells</a:t>
            </a:r>
          </a:p>
        </p:txBody>
      </p:sp>
      <p:sp>
        <p:nvSpPr>
          <p:cNvPr id="45084" name="Line 28"/>
          <p:cNvSpPr>
            <a:spLocks noChangeShapeType="1"/>
          </p:cNvSpPr>
          <p:nvPr/>
        </p:nvSpPr>
        <p:spPr bwMode="auto">
          <a:xfrm>
            <a:off x="7070726" y="2362200"/>
            <a:ext cx="1158875" cy="0"/>
          </a:xfrm>
          <a:prstGeom prst="line">
            <a:avLst/>
          </a:prstGeom>
          <a:noFill/>
          <a:ln w="28575">
            <a:solidFill>
              <a:schemeClr val="accent2"/>
            </a:solidFill>
            <a:round/>
            <a:headEnd type="triangle" w="med" len="med"/>
            <a:tailEnd type="triangle" w="med" len="med"/>
          </a:ln>
        </p:spPr>
        <p:txBody>
          <a:bodyPr wrap="none" anchor="ctr"/>
          <a:lstStyle/>
          <a:p>
            <a:endParaRPr lang="en-US"/>
          </a:p>
        </p:txBody>
      </p:sp>
      <p:sp>
        <p:nvSpPr>
          <p:cNvPr id="2" name="Slide Number Placeholder 1"/>
          <p:cNvSpPr>
            <a:spLocks noGrp="1"/>
          </p:cNvSpPr>
          <p:nvPr>
            <p:ph type="sldNum" sz="quarter" idx="12"/>
          </p:nvPr>
        </p:nvSpPr>
        <p:spPr/>
        <p:txBody>
          <a:bodyPr/>
          <a:lstStyle/>
          <a:p>
            <a:fld id="{649E6135-5483-4547-8BCB-4990065CED97}" type="slidenum">
              <a:rPr lang="en-US" smtClean="0"/>
              <a:t>28</a:t>
            </a:fld>
            <a:endParaRPr lang="en-US"/>
          </a:p>
        </p:txBody>
      </p:sp>
    </p:spTree>
    <p:extLst>
      <p:ext uri="{BB962C8B-B14F-4D97-AF65-F5344CB8AC3E}">
        <p14:creationId xmlns:p14="http://schemas.microsoft.com/office/powerpoint/2010/main" val="1948126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2781300" y="339725"/>
            <a:ext cx="5829300" cy="1325563"/>
          </a:xfrm>
        </p:spPr>
        <p:txBody>
          <a:bodyPr/>
          <a:lstStyle/>
          <a:p>
            <a:pPr eaLnBrk="1" hangingPunct="1"/>
            <a:r>
              <a:rPr lang="en-US" b="1" dirty="0" smtClean="0"/>
              <a:t>Points as Cells</a:t>
            </a:r>
          </a:p>
        </p:txBody>
      </p:sp>
      <p:graphicFrame>
        <p:nvGraphicFramePr>
          <p:cNvPr id="4098" name="Object 3"/>
          <p:cNvGraphicFramePr>
            <a:graphicFrameLocks noChangeAspect="1"/>
          </p:cNvGraphicFramePr>
          <p:nvPr/>
        </p:nvGraphicFramePr>
        <p:xfrm>
          <a:off x="2667000" y="2514601"/>
          <a:ext cx="7296150" cy="3243263"/>
        </p:xfrm>
        <a:graphic>
          <a:graphicData uri="http://schemas.openxmlformats.org/presentationml/2006/ole">
            <mc:AlternateContent xmlns:mc="http://schemas.openxmlformats.org/markup-compatibility/2006">
              <mc:Choice xmlns:v="urn:schemas-microsoft-com:vml" Requires="v">
                <p:oleObj spid="_x0000_s1149" name="Picture" r:id="rId3" imgW="2553797" imgH="1136244" progId="Word.Picture.8">
                  <p:embed/>
                </p:oleObj>
              </mc:Choice>
              <mc:Fallback>
                <p:oleObj name="Picture" r:id="rId3" imgW="2553797" imgH="1136244"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514601"/>
                        <a:ext cx="7296150" cy="324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649E6135-5483-4547-8BCB-4990065CED97}" type="slidenum">
              <a:rPr lang="en-US" smtClean="0"/>
              <a:t>29</a:t>
            </a:fld>
            <a:endParaRPr lang="en-US"/>
          </a:p>
        </p:txBody>
      </p:sp>
    </p:spTree>
    <p:extLst>
      <p:ext uri="{BB962C8B-B14F-4D97-AF65-F5344CB8AC3E}">
        <p14:creationId xmlns:p14="http://schemas.microsoft.com/office/powerpoint/2010/main" val="126785987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75000"/>
                  </a:schemeClr>
                </a:solidFill>
                <a:latin typeface="Cambria" panose="02040503050406030204" pitchFamily="18" charset="0"/>
                <a:ea typeface="Cambria" panose="02040503050406030204" pitchFamily="18" charset="0"/>
              </a:rPr>
              <a:t>Spatial Data</a:t>
            </a:r>
            <a:endParaRPr lang="en-US"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838200" y="1825625"/>
            <a:ext cx="10515600" cy="1768911"/>
          </a:xfrm>
        </p:spPr>
        <p:txBody>
          <a:bodyPr>
            <a:normAutofit lnSpcReduction="10000"/>
          </a:bodyPr>
          <a:lstStyle/>
          <a:p>
            <a:r>
              <a:rPr lang="en-US" sz="2800" dirty="0" smtClean="0"/>
              <a:t>By spatial data we mean data that contains </a:t>
            </a:r>
            <a:r>
              <a:rPr lang="en-US" sz="2800" b="1" dirty="0" smtClean="0"/>
              <a:t>positional values.</a:t>
            </a:r>
          </a:p>
          <a:p>
            <a:pPr marL="0" indent="0">
              <a:buNone/>
            </a:pPr>
            <a:endParaRPr lang="en-US" sz="2800" b="1" dirty="0" smtClean="0"/>
          </a:p>
          <a:p>
            <a:r>
              <a:rPr lang="en-US" sz="2800" dirty="0" smtClean="0"/>
              <a:t>Spatial data describes the </a:t>
            </a:r>
            <a:r>
              <a:rPr lang="en-US" sz="2800" b="1" dirty="0" smtClean="0"/>
              <a:t>absolute and relative location</a:t>
            </a:r>
            <a:r>
              <a:rPr lang="en-US" sz="2800" dirty="0" smtClean="0"/>
              <a:t> of geographic features.</a:t>
            </a:r>
          </a:p>
          <a:p>
            <a:endParaRPr lang="en-US" sz="2800" dirty="0" smtClean="0"/>
          </a:p>
          <a:p>
            <a:endParaRPr lang="en-US" sz="2800" dirty="0"/>
          </a:p>
        </p:txBody>
      </p:sp>
      <p:sp>
        <p:nvSpPr>
          <p:cNvPr id="4" name="Slide Number Placeholder 3"/>
          <p:cNvSpPr>
            <a:spLocks noGrp="1"/>
          </p:cNvSpPr>
          <p:nvPr>
            <p:ph type="sldNum" sz="quarter" idx="12"/>
          </p:nvPr>
        </p:nvSpPr>
        <p:spPr>
          <a:xfrm>
            <a:off x="9144000" y="6329275"/>
            <a:ext cx="2743200" cy="365125"/>
          </a:xfrm>
        </p:spPr>
        <p:txBody>
          <a:bodyPr/>
          <a:lstStyle/>
          <a:p>
            <a:fld id="{649E6135-5483-4547-8BCB-4990065CED97}" type="slidenum">
              <a:rPr lang="en-US" smtClean="0"/>
              <a:t>3</a:t>
            </a:fld>
            <a:endParaRPr lang="en-US"/>
          </a:p>
        </p:txBody>
      </p:sp>
      <p:sp>
        <p:nvSpPr>
          <p:cNvPr id="5" name="Content Placeholder 2"/>
          <p:cNvSpPr txBox="1">
            <a:spLocks/>
          </p:cNvSpPr>
          <p:nvPr/>
        </p:nvSpPr>
        <p:spPr>
          <a:xfrm>
            <a:off x="838200" y="3744450"/>
            <a:ext cx="10123501" cy="13619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sz="2000" b="1" dirty="0" smtClean="0"/>
          </a:p>
          <a:p>
            <a:r>
              <a:rPr lang="en-US" dirty="0"/>
              <a:t>Geographic position specifies the </a:t>
            </a:r>
            <a:r>
              <a:rPr lang="en-US" b="1" dirty="0"/>
              <a:t>location</a:t>
            </a:r>
            <a:r>
              <a:rPr lang="en-US" dirty="0"/>
              <a:t> of a feature or phenomenon by using a </a:t>
            </a:r>
            <a:r>
              <a:rPr lang="en-US" b="1" dirty="0"/>
              <a:t>coordinate system</a:t>
            </a:r>
            <a:r>
              <a:rPr lang="en-US" dirty="0"/>
              <a: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9710466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en-US" b="1" dirty="0" smtClean="0"/>
              <a:t>Line as a Sequence of Cells</a:t>
            </a:r>
          </a:p>
        </p:txBody>
      </p:sp>
      <p:graphicFrame>
        <p:nvGraphicFramePr>
          <p:cNvPr id="5122" name="Object 3"/>
          <p:cNvGraphicFramePr>
            <a:graphicFrameLocks noChangeAspect="1"/>
          </p:cNvGraphicFramePr>
          <p:nvPr/>
        </p:nvGraphicFramePr>
        <p:xfrm>
          <a:off x="2667000" y="2286001"/>
          <a:ext cx="7239000" cy="3211513"/>
        </p:xfrm>
        <a:graphic>
          <a:graphicData uri="http://schemas.openxmlformats.org/presentationml/2006/ole">
            <mc:AlternateContent xmlns:mc="http://schemas.openxmlformats.org/markup-compatibility/2006">
              <mc:Choice xmlns:v="urn:schemas-microsoft-com:vml" Requires="v">
                <p:oleObj spid="_x0000_s2173" name="Document" r:id="rId3" imgW="2534400" imgH="1123920" progId="Word.Document.8">
                  <p:embed/>
                </p:oleObj>
              </mc:Choice>
              <mc:Fallback>
                <p:oleObj name="Document" r:id="rId3" imgW="2534400" imgH="112392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286001"/>
                        <a:ext cx="7239000" cy="321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649E6135-5483-4547-8BCB-4990065CED97}" type="slidenum">
              <a:rPr lang="en-US" smtClean="0"/>
              <a:t>30</a:t>
            </a:fld>
            <a:endParaRPr lang="en-US"/>
          </a:p>
        </p:txBody>
      </p:sp>
    </p:spTree>
    <p:extLst>
      <p:ext uri="{BB962C8B-B14F-4D97-AF65-F5344CB8AC3E}">
        <p14:creationId xmlns:p14="http://schemas.microsoft.com/office/powerpoint/2010/main" val="8915687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2832100" y="713581"/>
            <a:ext cx="7035800" cy="1325563"/>
          </a:xfrm>
        </p:spPr>
        <p:txBody>
          <a:bodyPr/>
          <a:lstStyle/>
          <a:p>
            <a:pPr eaLnBrk="1" hangingPunct="1"/>
            <a:r>
              <a:rPr lang="en-US" b="1" dirty="0" smtClean="0"/>
              <a:t>Polygon as a Zone of Cells</a:t>
            </a:r>
          </a:p>
        </p:txBody>
      </p:sp>
      <p:graphicFrame>
        <p:nvGraphicFramePr>
          <p:cNvPr id="6146" name="Object 3"/>
          <p:cNvGraphicFramePr>
            <a:graphicFrameLocks noChangeAspect="1"/>
          </p:cNvGraphicFramePr>
          <p:nvPr/>
        </p:nvGraphicFramePr>
        <p:xfrm>
          <a:off x="2971800" y="2895600"/>
          <a:ext cx="6781800" cy="3073400"/>
        </p:xfrm>
        <a:graphic>
          <a:graphicData uri="http://schemas.openxmlformats.org/presentationml/2006/ole">
            <mc:AlternateContent xmlns:mc="http://schemas.openxmlformats.org/markup-compatibility/2006">
              <mc:Choice xmlns:v="urn:schemas-microsoft-com:vml" Requires="v">
                <p:oleObj spid="_x0000_s3197" name="Document" r:id="rId3" imgW="2543760" imgH="1152360" progId="Word.Document.8">
                  <p:embed/>
                </p:oleObj>
              </mc:Choice>
              <mc:Fallback>
                <p:oleObj name="Document" r:id="rId3" imgW="2543760" imgH="115236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895600"/>
                        <a:ext cx="6781800" cy="307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649E6135-5483-4547-8BCB-4990065CED97}" type="slidenum">
              <a:rPr lang="en-US" smtClean="0"/>
              <a:t>31</a:t>
            </a:fld>
            <a:endParaRPr lang="en-US"/>
          </a:p>
        </p:txBody>
      </p:sp>
    </p:spTree>
    <p:extLst>
      <p:ext uri="{BB962C8B-B14F-4D97-AF65-F5344CB8AC3E}">
        <p14:creationId xmlns:p14="http://schemas.microsoft.com/office/powerpoint/2010/main" val="9675341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75000"/>
                  </a:schemeClr>
                </a:solidFill>
                <a:latin typeface="Cambria" panose="02040503050406030204" pitchFamily="18" charset="0"/>
                <a:ea typeface="Cambria" panose="02040503050406030204" pitchFamily="18" charset="0"/>
              </a:rPr>
              <a:t>Conversion : Raster and Vector Data</a:t>
            </a:r>
            <a:endParaRPr lang="en-US" b="1" dirty="0">
              <a:solidFill>
                <a:schemeClr val="accent1">
                  <a:lumMod val="75000"/>
                </a:schemeClr>
              </a:solidFill>
              <a:latin typeface="Cambria" panose="02040503050406030204" pitchFamily="18" charset="0"/>
              <a:ea typeface="Cambria" panose="02040503050406030204" pitchFamily="18" charset="0"/>
            </a:endParaRPr>
          </a:p>
        </p:txBody>
      </p:sp>
      <p:pic>
        <p:nvPicPr>
          <p:cNvPr id="4" name="Picture 2" descr="RASTVEC"/>
          <p:cNvPicPr>
            <a:picLocks noGrp="1" noChangeAspect="1" noChangeArrowheads="1"/>
          </p:cNvPicPr>
          <p:nvPr>
            <p:ph idx="1"/>
          </p:nvPr>
        </p:nvPicPr>
        <p:blipFill>
          <a:blip r:embed="rId2"/>
          <a:stretch>
            <a:fillRect/>
          </a:stretch>
        </p:blipFill>
        <p:spPr bwMode="auto">
          <a:xfrm>
            <a:off x="2589944" y="2120900"/>
            <a:ext cx="7012112" cy="40513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49E6135-5483-4547-8BCB-4990065CED97}" type="slidenum">
              <a:rPr lang="en-US" smtClean="0"/>
              <a:t>32</a:t>
            </a:fld>
            <a:endParaRPr lang="en-US"/>
          </a:p>
        </p:txBody>
      </p:sp>
    </p:spTree>
    <p:extLst>
      <p:ext uri="{BB962C8B-B14F-4D97-AF65-F5344CB8AC3E}">
        <p14:creationId xmlns:p14="http://schemas.microsoft.com/office/powerpoint/2010/main" val="3295910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07958" y="152400"/>
            <a:ext cx="9144000" cy="533400"/>
          </a:xfrm>
          <a:noFill/>
        </p:spPr>
        <p:txBody>
          <a:bodyPr>
            <a:noAutofit/>
          </a:bodyPr>
          <a:lstStyle/>
          <a:p>
            <a:pPr>
              <a:defRPr/>
            </a:pPr>
            <a:r>
              <a:rPr lang="en-US" dirty="0" smtClean="0"/>
              <a:t>Resolution of raster</a:t>
            </a:r>
            <a:endParaRPr lang="en-US" dirty="0"/>
          </a:p>
        </p:txBody>
      </p:sp>
      <p:pic>
        <p:nvPicPr>
          <p:cNvPr id="28674" name="Picture 2"/>
          <p:cNvPicPr>
            <a:picLocks noGrp="1" noChangeAspect="1" noChangeArrowheads="1"/>
          </p:cNvPicPr>
          <p:nvPr>
            <p:ph idx="1"/>
          </p:nvPr>
        </p:nvPicPr>
        <p:blipFill>
          <a:blip r:embed="rId2"/>
          <a:srcRect l="21242" t="22475" r="40057" b="23938"/>
          <a:stretch>
            <a:fillRect/>
          </a:stretch>
        </p:blipFill>
        <p:spPr>
          <a:xfrm>
            <a:off x="1676400" y="2057401"/>
            <a:ext cx="4114800" cy="3560763"/>
          </a:xfrm>
          <a:noFill/>
        </p:spPr>
      </p:pic>
      <p:sp>
        <p:nvSpPr>
          <p:cNvPr id="28676" name="TextBox 4"/>
          <p:cNvSpPr txBox="1">
            <a:spLocks noChangeArrowheads="1"/>
          </p:cNvSpPr>
          <p:nvPr/>
        </p:nvSpPr>
        <p:spPr bwMode="auto">
          <a:xfrm>
            <a:off x="1981200" y="685800"/>
            <a:ext cx="5486400" cy="1200150"/>
          </a:xfrm>
          <a:prstGeom prst="rect">
            <a:avLst/>
          </a:prstGeom>
          <a:noFill/>
          <a:ln w="9525">
            <a:noFill/>
            <a:miter lim="800000"/>
            <a:headEnd/>
            <a:tailEnd/>
          </a:ln>
        </p:spPr>
        <p:txBody>
          <a:bodyPr>
            <a:spAutoFit/>
          </a:bodyPr>
          <a:lstStyle/>
          <a:p>
            <a:r>
              <a:rPr lang="nl-NL" sz="2400" b="1" i="1"/>
              <a:t>Each cell reprents an area of 10by 10 mters , the  resolution is 10*10 meter</a:t>
            </a:r>
            <a:endParaRPr lang="en-US" sz="2400" b="1" i="1"/>
          </a:p>
        </p:txBody>
      </p:sp>
      <p:sp>
        <p:nvSpPr>
          <p:cNvPr id="28677" name="TextBox 5"/>
          <p:cNvSpPr txBox="1">
            <a:spLocks noChangeArrowheads="1"/>
          </p:cNvSpPr>
          <p:nvPr/>
        </p:nvSpPr>
        <p:spPr bwMode="auto">
          <a:xfrm>
            <a:off x="5867400" y="2286000"/>
            <a:ext cx="4572000" cy="1816100"/>
          </a:xfrm>
          <a:prstGeom prst="rect">
            <a:avLst/>
          </a:prstGeom>
          <a:noFill/>
          <a:ln w="9525">
            <a:noFill/>
            <a:miter lim="800000"/>
            <a:headEnd/>
            <a:tailEnd/>
          </a:ln>
        </p:spPr>
        <p:txBody>
          <a:bodyPr>
            <a:spAutoFit/>
          </a:bodyPr>
          <a:lstStyle/>
          <a:p>
            <a:r>
              <a:rPr lang="en-US" sz="2800"/>
              <a:t>The size of the area that a single raster cell represents is called the raster’s </a:t>
            </a:r>
            <a:r>
              <a:rPr lang="en-US" sz="2800" i="1"/>
              <a:t>resolution</a:t>
            </a:r>
          </a:p>
        </p:txBody>
      </p:sp>
      <p:sp>
        <p:nvSpPr>
          <p:cNvPr id="2" name="Slide Number Placeholder 1"/>
          <p:cNvSpPr>
            <a:spLocks noGrp="1"/>
          </p:cNvSpPr>
          <p:nvPr>
            <p:ph type="sldNum" sz="quarter" idx="12"/>
          </p:nvPr>
        </p:nvSpPr>
        <p:spPr/>
        <p:txBody>
          <a:bodyPr/>
          <a:lstStyle/>
          <a:p>
            <a:fld id="{649E6135-5483-4547-8BCB-4990065CED97}" type="slidenum">
              <a:rPr lang="en-US" smtClean="0"/>
              <a:t>33</a:t>
            </a:fld>
            <a:endParaRPr lang="en-US"/>
          </a:p>
        </p:txBody>
      </p:sp>
    </p:spTree>
    <p:extLst>
      <p:ext uri="{BB962C8B-B14F-4D97-AF65-F5344CB8AC3E}">
        <p14:creationId xmlns:p14="http://schemas.microsoft.com/office/powerpoint/2010/main" val="27876988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smtClean="0">
                <a:solidFill>
                  <a:schemeClr val="accent1">
                    <a:lumMod val="75000"/>
                  </a:schemeClr>
                </a:solidFill>
                <a:latin typeface="Cambria" panose="02040503050406030204" pitchFamily="18" charset="0"/>
                <a:ea typeface="Cambria" panose="02040503050406030204" pitchFamily="18" charset="0"/>
              </a:rPr>
              <a:t>TIN</a:t>
            </a:r>
            <a:endParaRPr lang="en-US" sz="6600"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a:normAutofit/>
          </a:bodyPr>
          <a:lstStyle/>
          <a:p>
            <a:pPr marL="365760" indent="-283464">
              <a:buFont typeface="Wingdings 2"/>
              <a:buChar char=""/>
              <a:defRPr/>
            </a:pPr>
            <a:r>
              <a:rPr lang="en-US" sz="2800" dirty="0" smtClean="0"/>
              <a:t>Triangulated Irregular Network</a:t>
            </a:r>
          </a:p>
          <a:p>
            <a:pPr marL="365760" indent="-283464">
              <a:buFont typeface="Wingdings 2"/>
              <a:buChar char=""/>
              <a:defRPr/>
            </a:pPr>
            <a:r>
              <a:rPr lang="en-US" sz="2800" dirty="0" smtClean="0"/>
              <a:t>A set of non-overlapping triangles each with a constant gradient.</a:t>
            </a:r>
          </a:p>
          <a:p>
            <a:pPr marL="365760" indent="-283464">
              <a:buFont typeface="Wingdings 2"/>
              <a:buChar char=""/>
              <a:defRPr/>
            </a:pPr>
            <a:r>
              <a:rPr lang="en-US" sz="2800" dirty="0" smtClean="0"/>
              <a:t>It is built from a set of locations for which we have a measurement.</a:t>
            </a:r>
          </a:p>
          <a:p>
            <a:pPr marL="365760" indent="-283464">
              <a:buFont typeface="Wingdings 2"/>
              <a:buChar char=""/>
              <a:defRPr/>
            </a:pPr>
            <a:r>
              <a:rPr lang="en-US" sz="2800" dirty="0" smtClean="0"/>
              <a:t>Observe that in three-dimensional space, three points uniquely determine a plane, as long as they are not positioned on the same line.</a:t>
            </a:r>
          </a:p>
          <a:p>
            <a:endParaRPr lang="en-US" sz="2800" dirty="0" smtClean="0"/>
          </a:p>
          <a:p>
            <a:endParaRPr lang="en-US" sz="2800" dirty="0" smtClean="0"/>
          </a:p>
          <a:p>
            <a:endParaRPr lang="en-US" sz="2800" dirty="0"/>
          </a:p>
        </p:txBody>
      </p:sp>
      <p:sp>
        <p:nvSpPr>
          <p:cNvPr id="4" name="Slide Number Placeholder 3"/>
          <p:cNvSpPr>
            <a:spLocks noGrp="1"/>
          </p:cNvSpPr>
          <p:nvPr>
            <p:ph type="sldNum" sz="quarter" idx="12"/>
          </p:nvPr>
        </p:nvSpPr>
        <p:spPr/>
        <p:txBody>
          <a:bodyPr/>
          <a:lstStyle/>
          <a:p>
            <a:fld id="{649E6135-5483-4547-8BCB-4990065CED97}" type="slidenum">
              <a:rPr lang="en-US" smtClean="0"/>
              <a:t>34</a:t>
            </a:fld>
            <a:endParaRPr lang="en-US"/>
          </a:p>
        </p:txBody>
      </p:sp>
    </p:spTree>
    <p:extLst>
      <p:ext uri="{BB962C8B-B14F-4D97-AF65-F5344CB8AC3E}">
        <p14:creationId xmlns:p14="http://schemas.microsoft.com/office/powerpoint/2010/main" val="2844062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srcRect l="35777" t="20203" r="17924" b="14135"/>
          <a:stretch>
            <a:fillRect/>
          </a:stretch>
        </p:blipFill>
        <p:spPr bwMode="auto">
          <a:xfrm>
            <a:off x="2667000" y="381000"/>
            <a:ext cx="7162800" cy="6349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649E6135-5483-4547-8BCB-4990065CED97}" type="slidenum">
              <a:rPr lang="en-US" smtClean="0"/>
              <a:t>35</a:t>
            </a:fld>
            <a:endParaRPr lang="en-US"/>
          </a:p>
        </p:txBody>
      </p:sp>
    </p:spTree>
    <p:extLst>
      <p:ext uri="{BB962C8B-B14F-4D97-AF65-F5344CB8AC3E}">
        <p14:creationId xmlns:p14="http://schemas.microsoft.com/office/powerpoint/2010/main" val="1762241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Grp="1" noChangeAspect="1" noChangeArrowheads="1"/>
          </p:cNvPicPr>
          <p:nvPr>
            <p:ph idx="1"/>
          </p:nvPr>
        </p:nvPicPr>
        <p:blipFill>
          <a:blip r:embed="rId2"/>
          <a:srcRect l="18645" t="14565" r="48988" b="19083"/>
          <a:stretch>
            <a:fillRect/>
          </a:stretch>
        </p:blipFill>
        <p:spPr>
          <a:xfrm>
            <a:off x="850900" y="1143000"/>
            <a:ext cx="3860800" cy="4947586"/>
          </a:xfrm>
          <a:noFill/>
        </p:spPr>
      </p:pic>
      <p:sp>
        <p:nvSpPr>
          <p:cNvPr id="41987" name="Rectangle 4"/>
          <p:cNvSpPr>
            <a:spLocks noChangeArrowheads="1"/>
          </p:cNvSpPr>
          <p:nvPr/>
        </p:nvSpPr>
        <p:spPr bwMode="auto">
          <a:xfrm>
            <a:off x="5130800" y="1354605"/>
            <a:ext cx="5981700" cy="3785652"/>
          </a:xfrm>
          <a:prstGeom prst="rect">
            <a:avLst/>
          </a:prstGeom>
          <a:noFill/>
          <a:ln w="9525">
            <a:noFill/>
            <a:miter lim="800000"/>
            <a:headEnd/>
            <a:tailEnd/>
          </a:ln>
        </p:spPr>
        <p:txBody>
          <a:bodyPr wrap="square">
            <a:spAutoFit/>
          </a:bodyPr>
          <a:lstStyle/>
          <a:p>
            <a:r>
              <a:rPr lang="en-US" sz="2400" dirty="0">
                <a:latin typeface="Book Antiqua" pitchFamily="18" charset="0"/>
              </a:rPr>
              <a:t>A TIN is built from a set of measurements for example points of height.</a:t>
            </a:r>
          </a:p>
          <a:p>
            <a:endParaRPr lang="nl-NL" sz="2400" dirty="0">
              <a:latin typeface="Book Antiqua" pitchFamily="18" charset="0"/>
            </a:endParaRPr>
          </a:p>
          <a:p>
            <a:endParaRPr lang="en-US" sz="2400" dirty="0">
              <a:latin typeface="Book Antiqua" pitchFamily="18" charset="0"/>
            </a:endParaRPr>
          </a:p>
          <a:p>
            <a:r>
              <a:rPr lang="en-US" sz="2400" dirty="0">
                <a:latin typeface="Book Antiqua" pitchFamily="18" charset="0"/>
              </a:rPr>
              <a:t> These points can be scattered unevenly over the study area, with areas of more change having more points</a:t>
            </a:r>
          </a:p>
          <a:p>
            <a:endParaRPr lang="en-US" sz="2400" dirty="0">
              <a:latin typeface="Book Antiqua" pitchFamily="18" charset="0"/>
            </a:endParaRPr>
          </a:p>
          <a:p>
            <a:r>
              <a:rPr lang="en-US" sz="2400" dirty="0">
                <a:latin typeface="Book Antiqua" pitchFamily="18" charset="0"/>
              </a:rPr>
              <a:t>Triangles are fitted through three points to form planes</a:t>
            </a:r>
          </a:p>
        </p:txBody>
      </p:sp>
      <p:sp>
        <p:nvSpPr>
          <p:cNvPr id="2" name="Slide Number Placeholder 1"/>
          <p:cNvSpPr>
            <a:spLocks noGrp="1"/>
          </p:cNvSpPr>
          <p:nvPr>
            <p:ph type="sldNum" sz="quarter" idx="12"/>
          </p:nvPr>
        </p:nvSpPr>
        <p:spPr/>
        <p:txBody>
          <a:bodyPr/>
          <a:lstStyle/>
          <a:p>
            <a:fld id="{649E6135-5483-4547-8BCB-4990065CED97}" type="slidenum">
              <a:rPr lang="en-US" smtClean="0"/>
              <a:t>36</a:t>
            </a:fld>
            <a:endParaRPr lang="en-US"/>
          </a:p>
        </p:txBody>
      </p:sp>
      <p:sp>
        <p:nvSpPr>
          <p:cNvPr id="7" name="Title 1"/>
          <p:cNvSpPr txBox="1">
            <a:spLocks/>
          </p:cNvSpPr>
          <p:nvPr/>
        </p:nvSpPr>
        <p:spPr>
          <a:xfrm>
            <a:off x="1524001" y="0"/>
            <a:ext cx="9829799" cy="167640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b="1" smtClean="0">
                <a:solidFill>
                  <a:schemeClr val="accent1">
                    <a:lumMod val="75000"/>
                  </a:schemeClr>
                </a:solidFill>
                <a:latin typeface="Cambria" panose="02040503050406030204" pitchFamily="18" charset="0"/>
                <a:ea typeface="Cambria" panose="02040503050406030204" pitchFamily="18" charset="0"/>
              </a:rPr>
              <a:t/>
            </a:r>
            <a:br>
              <a:rPr lang="en-US" b="1" smtClean="0">
                <a:solidFill>
                  <a:schemeClr val="accent1">
                    <a:lumMod val="75000"/>
                  </a:schemeClr>
                </a:solidFill>
                <a:latin typeface="Cambria" panose="02040503050406030204" pitchFamily="18" charset="0"/>
                <a:ea typeface="Cambria" panose="02040503050406030204" pitchFamily="18" charset="0"/>
              </a:rPr>
            </a:br>
            <a:r>
              <a:rPr lang="en-US" b="1" smtClean="0">
                <a:solidFill>
                  <a:schemeClr val="accent1">
                    <a:lumMod val="75000"/>
                  </a:schemeClr>
                </a:solidFill>
                <a:latin typeface="Cambria" panose="02040503050406030204" pitchFamily="18" charset="0"/>
                <a:ea typeface="Cambria" panose="02040503050406030204" pitchFamily="18" charset="0"/>
              </a:rPr>
              <a:t>Triangulated Irregular Network </a:t>
            </a:r>
            <a:r>
              <a:rPr lang="en-US" sz="4900" b="1" smtClean="0">
                <a:solidFill>
                  <a:schemeClr val="accent1">
                    <a:lumMod val="75000"/>
                  </a:schemeClr>
                </a:solidFill>
                <a:latin typeface="Cambria" panose="02040503050406030204" pitchFamily="18" charset="0"/>
                <a:ea typeface="Cambria" panose="02040503050406030204" pitchFamily="18" charset="0"/>
              </a:rPr>
              <a:t>(TIN)</a:t>
            </a:r>
            <a:r>
              <a:rPr lang="en-US" b="1" smtClean="0">
                <a:solidFill>
                  <a:schemeClr val="accent1">
                    <a:lumMod val="75000"/>
                  </a:schemeClr>
                </a:solidFill>
                <a:latin typeface="Cambria" panose="02040503050406030204" pitchFamily="18" charset="0"/>
                <a:ea typeface="Cambria" panose="02040503050406030204" pitchFamily="18" charset="0"/>
              </a:rPr>
              <a:t/>
            </a:r>
            <a:br>
              <a:rPr lang="en-US" b="1" smtClean="0">
                <a:solidFill>
                  <a:schemeClr val="accent1">
                    <a:lumMod val="75000"/>
                  </a:schemeClr>
                </a:solidFill>
                <a:latin typeface="Cambria" panose="02040503050406030204" pitchFamily="18" charset="0"/>
                <a:ea typeface="Cambria" panose="02040503050406030204" pitchFamily="18" charset="0"/>
              </a:rPr>
            </a:br>
            <a:endParaRPr lang="en-US" b="1" dirty="0">
              <a:solidFill>
                <a:schemeClr val="accent1">
                  <a:lumMod val="75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304648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Grp="1" noChangeAspect="1" noChangeArrowheads="1"/>
          </p:cNvPicPr>
          <p:nvPr>
            <p:ph idx="1"/>
          </p:nvPr>
        </p:nvPicPr>
        <p:blipFill>
          <a:blip r:embed="rId2"/>
          <a:srcRect l="21680" t="14565" r="47977" b="12610"/>
          <a:stretch>
            <a:fillRect/>
          </a:stretch>
        </p:blipFill>
        <p:spPr>
          <a:xfrm>
            <a:off x="736600" y="1098550"/>
            <a:ext cx="3505200" cy="5257800"/>
          </a:xfrm>
          <a:noFill/>
        </p:spPr>
      </p:pic>
      <p:sp>
        <p:nvSpPr>
          <p:cNvPr id="43011" name="Rectangle 4"/>
          <p:cNvSpPr>
            <a:spLocks noChangeArrowheads="1"/>
          </p:cNvSpPr>
          <p:nvPr/>
        </p:nvSpPr>
        <p:spPr bwMode="auto">
          <a:xfrm>
            <a:off x="4533900" y="1384301"/>
            <a:ext cx="7658100" cy="4401205"/>
          </a:xfrm>
          <a:prstGeom prst="rect">
            <a:avLst/>
          </a:prstGeom>
          <a:noFill/>
          <a:ln w="9525">
            <a:noFill/>
            <a:miter lim="800000"/>
            <a:headEnd/>
            <a:tailEnd/>
          </a:ln>
        </p:spPr>
        <p:txBody>
          <a:bodyPr wrap="square">
            <a:spAutoFit/>
          </a:bodyPr>
          <a:lstStyle/>
          <a:p>
            <a:r>
              <a:rPr lang="en-US" sz="2800" dirty="0"/>
              <a:t>There are many triangulations possible for the same input dataset</a:t>
            </a:r>
          </a:p>
          <a:p>
            <a:endParaRPr lang="en-US" sz="2800" dirty="0"/>
          </a:p>
          <a:p>
            <a:r>
              <a:rPr lang="en-US" sz="2800" dirty="0"/>
              <a:t> The best triangulations are Delaunay</a:t>
            </a:r>
          </a:p>
          <a:p>
            <a:r>
              <a:rPr lang="en-US" sz="2800" dirty="0"/>
              <a:t>triangulations which have the following</a:t>
            </a:r>
          </a:p>
          <a:p>
            <a:r>
              <a:rPr lang="en-US" sz="2800" dirty="0"/>
              <a:t>properties:</a:t>
            </a:r>
          </a:p>
          <a:p>
            <a:endParaRPr lang="en-US" sz="2800" dirty="0"/>
          </a:p>
          <a:p>
            <a:pPr>
              <a:buFont typeface="Arial" pitchFamily="34" charset="0"/>
              <a:buChar char="•"/>
            </a:pPr>
            <a:r>
              <a:rPr lang="en-US" sz="2800" dirty="0"/>
              <a:t> Triangles </a:t>
            </a:r>
            <a:r>
              <a:rPr lang="en-US" sz="2800" b="1" dirty="0"/>
              <a:t>are as equal sided as possible</a:t>
            </a:r>
          </a:p>
          <a:p>
            <a:pPr>
              <a:buFont typeface="Arial" pitchFamily="34" charset="0"/>
              <a:buChar char="•"/>
            </a:pPr>
            <a:r>
              <a:rPr lang="en-US" sz="2800" dirty="0"/>
              <a:t> The </a:t>
            </a:r>
            <a:r>
              <a:rPr lang="en-US" sz="2800" b="1" dirty="0" smtClean="0"/>
              <a:t>circumcircle</a:t>
            </a:r>
            <a:r>
              <a:rPr lang="en-US" sz="2800" dirty="0" smtClean="0"/>
              <a:t> </a:t>
            </a:r>
            <a:r>
              <a:rPr lang="en-US" sz="2800" dirty="0"/>
              <a:t>through its anchor points </a:t>
            </a:r>
            <a:r>
              <a:rPr lang="en-US" sz="2800" b="1" dirty="0"/>
              <a:t>does not contain any other </a:t>
            </a:r>
            <a:r>
              <a:rPr lang="en-US" sz="2800" b="1" dirty="0" smtClean="0"/>
              <a:t>anchor points.</a:t>
            </a:r>
            <a:endParaRPr lang="en-US" sz="2800" b="1" dirty="0"/>
          </a:p>
        </p:txBody>
      </p:sp>
      <p:sp>
        <p:nvSpPr>
          <p:cNvPr id="2" name="Slide Number Placeholder 1"/>
          <p:cNvSpPr>
            <a:spLocks noGrp="1"/>
          </p:cNvSpPr>
          <p:nvPr>
            <p:ph type="sldNum" sz="quarter" idx="12"/>
          </p:nvPr>
        </p:nvSpPr>
        <p:spPr/>
        <p:txBody>
          <a:bodyPr/>
          <a:lstStyle/>
          <a:p>
            <a:fld id="{649E6135-5483-4547-8BCB-4990065CED97}" type="slidenum">
              <a:rPr lang="en-US" smtClean="0"/>
              <a:t>37</a:t>
            </a:fld>
            <a:endParaRPr lang="en-US"/>
          </a:p>
        </p:txBody>
      </p:sp>
      <p:sp>
        <p:nvSpPr>
          <p:cNvPr id="7" name="Title 1"/>
          <p:cNvSpPr txBox="1">
            <a:spLocks/>
          </p:cNvSpPr>
          <p:nvPr/>
        </p:nvSpPr>
        <p:spPr>
          <a:xfrm>
            <a:off x="1524001" y="0"/>
            <a:ext cx="9829799" cy="167640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b="1" smtClean="0">
                <a:solidFill>
                  <a:schemeClr val="accent1">
                    <a:lumMod val="75000"/>
                  </a:schemeClr>
                </a:solidFill>
                <a:latin typeface="Cambria" panose="02040503050406030204" pitchFamily="18" charset="0"/>
                <a:ea typeface="Cambria" panose="02040503050406030204" pitchFamily="18" charset="0"/>
              </a:rPr>
              <a:t/>
            </a:r>
            <a:br>
              <a:rPr lang="en-US" b="1" smtClean="0">
                <a:solidFill>
                  <a:schemeClr val="accent1">
                    <a:lumMod val="75000"/>
                  </a:schemeClr>
                </a:solidFill>
                <a:latin typeface="Cambria" panose="02040503050406030204" pitchFamily="18" charset="0"/>
                <a:ea typeface="Cambria" panose="02040503050406030204" pitchFamily="18" charset="0"/>
              </a:rPr>
            </a:br>
            <a:r>
              <a:rPr lang="en-US" b="1" smtClean="0">
                <a:solidFill>
                  <a:schemeClr val="accent1">
                    <a:lumMod val="75000"/>
                  </a:schemeClr>
                </a:solidFill>
                <a:latin typeface="Cambria" panose="02040503050406030204" pitchFamily="18" charset="0"/>
                <a:ea typeface="Cambria" panose="02040503050406030204" pitchFamily="18" charset="0"/>
              </a:rPr>
              <a:t>Triangulated Irregular Network </a:t>
            </a:r>
            <a:r>
              <a:rPr lang="en-US" sz="4900" b="1" smtClean="0">
                <a:solidFill>
                  <a:schemeClr val="accent1">
                    <a:lumMod val="75000"/>
                  </a:schemeClr>
                </a:solidFill>
                <a:latin typeface="Cambria" panose="02040503050406030204" pitchFamily="18" charset="0"/>
                <a:ea typeface="Cambria" panose="02040503050406030204" pitchFamily="18" charset="0"/>
              </a:rPr>
              <a:t>(TIN)</a:t>
            </a:r>
            <a:r>
              <a:rPr lang="en-US" b="1" smtClean="0">
                <a:solidFill>
                  <a:schemeClr val="accent1">
                    <a:lumMod val="75000"/>
                  </a:schemeClr>
                </a:solidFill>
                <a:latin typeface="Cambria" panose="02040503050406030204" pitchFamily="18" charset="0"/>
                <a:ea typeface="Cambria" panose="02040503050406030204" pitchFamily="18" charset="0"/>
              </a:rPr>
              <a:t/>
            </a:r>
            <a:br>
              <a:rPr lang="en-US" b="1" smtClean="0">
                <a:solidFill>
                  <a:schemeClr val="accent1">
                    <a:lumMod val="75000"/>
                  </a:schemeClr>
                </a:solidFill>
                <a:latin typeface="Cambria" panose="02040503050406030204" pitchFamily="18" charset="0"/>
                <a:ea typeface="Cambria" panose="02040503050406030204" pitchFamily="18" charset="0"/>
              </a:rPr>
            </a:br>
            <a:endParaRPr lang="en-US" b="1" dirty="0">
              <a:solidFill>
                <a:schemeClr val="accent1">
                  <a:lumMod val="75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28989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0"/>
            <a:ext cx="9829799" cy="1676400"/>
          </a:xfrm>
        </p:spPr>
        <p:txBody>
          <a:bodyPr rtlCol="0">
            <a:normAutofit fontScale="90000"/>
          </a:bodyPr>
          <a:lstStyle/>
          <a:p>
            <a:pPr>
              <a:defRPr/>
            </a:pPr>
            <a:r>
              <a:rPr lang="en-US" b="1" dirty="0" smtClean="0">
                <a:solidFill>
                  <a:schemeClr val="accent1">
                    <a:lumMod val="75000"/>
                  </a:schemeClr>
                </a:solidFill>
                <a:latin typeface="Cambria" panose="02040503050406030204" pitchFamily="18" charset="0"/>
                <a:ea typeface="Cambria" panose="02040503050406030204" pitchFamily="18" charset="0"/>
              </a:rPr>
              <a:t/>
            </a:r>
            <a:br>
              <a:rPr lang="en-US" b="1" dirty="0" smtClean="0">
                <a:solidFill>
                  <a:schemeClr val="accent1">
                    <a:lumMod val="75000"/>
                  </a:schemeClr>
                </a:solidFill>
                <a:latin typeface="Cambria" panose="02040503050406030204" pitchFamily="18" charset="0"/>
                <a:ea typeface="Cambria" panose="02040503050406030204" pitchFamily="18" charset="0"/>
              </a:rPr>
            </a:br>
            <a:r>
              <a:rPr lang="en-US" b="1" dirty="0" smtClean="0">
                <a:solidFill>
                  <a:schemeClr val="accent1">
                    <a:lumMod val="75000"/>
                  </a:schemeClr>
                </a:solidFill>
                <a:latin typeface="Cambria" panose="02040503050406030204" pitchFamily="18" charset="0"/>
                <a:ea typeface="Cambria" panose="02040503050406030204" pitchFamily="18" charset="0"/>
              </a:rPr>
              <a:t>Triangulated Irregular Network </a:t>
            </a:r>
            <a:r>
              <a:rPr lang="en-US" sz="4900" b="1" dirty="0" smtClean="0">
                <a:solidFill>
                  <a:schemeClr val="accent1">
                    <a:lumMod val="75000"/>
                  </a:schemeClr>
                </a:solidFill>
                <a:latin typeface="Cambria" panose="02040503050406030204" pitchFamily="18" charset="0"/>
                <a:ea typeface="Cambria" panose="02040503050406030204" pitchFamily="18" charset="0"/>
              </a:rPr>
              <a:t>(</a:t>
            </a:r>
            <a:r>
              <a:rPr lang="en-US" sz="4900" b="1" dirty="0">
                <a:solidFill>
                  <a:schemeClr val="accent1">
                    <a:lumMod val="75000"/>
                  </a:schemeClr>
                </a:solidFill>
                <a:latin typeface="Cambria" panose="02040503050406030204" pitchFamily="18" charset="0"/>
                <a:ea typeface="Cambria" panose="02040503050406030204" pitchFamily="18" charset="0"/>
              </a:rPr>
              <a:t>TIN</a:t>
            </a:r>
            <a:r>
              <a:rPr lang="en-US" sz="4900" b="1" dirty="0" smtClean="0">
                <a:solidFill>
                  <a:schemeClr val="accent1">
                    <a:lumMod val="75000"/>
                  </a:schemeClr>
                </a:solidFill>
                <a:latin typeface="Cambria" panose="02040503050406030204" pitchFamily="18" charset="0"/>
                <a:ea typeface="Cambria" panose="02040503050406030204" pitchFamily="18" charset="0"/>
              </a:rPr>
              <a:t>)</a:t>
            </a:r>
            <a:r>
              <a:rPr lang="en-US" b="1" dirty="0" smtClean="0">
                <a:solidFill>
                  <a:schemeClr val="accent1">
                    <a:lumMod val="75000"/>
                  </a:schemeClr>
                </a:solidFill>
                <a:latin typeface="Cambria" panose="02040503050406030204" pitchFamily="18" charset="0"/>
                <a:ea typeface="Cambria" panose="02040503050406030204" pitchFamily="18" charset="0"/>
              </a:rPr>
              <a:t/>
            </a:r>
            <a:br>
              <a:rPr lang="en-US" b="1" dirty="0" smtClean="0">
                <a:solidFill>
                  <a:schemeClr val="accent1">
                    <a:lumMod val="75000"/>
                  </a:schemeClr>
                </a:solidFill>
                <a:latin typeface="Cambria" panose="02040503050406030204" pitchFamily="18" charset="0"/>
                <a:ea typeface="Cambria" panose="02040503050406030204" pitchFamily="18" charset="0"/>
              </a:rPr>
            </a:br>
            <a:endParaRPr lang="en-US" b="1" dirty="0">
              <a:solidFill>
                <a:schemeClr val="accent1">
                  <a:lumMod val="75000"/>
                </a:schemeClr>
              </a:solidFill>
              <a:latin typeface="Cambria" panose="02040503050406030204" pitchFamily="18" charset="0"/>
              <a:ea typeface="Cambria" panose="02040503050406030204" pitchFamily="18" charset="0"/>
            </a:endParaRPr>
          </a:p>
        </p:txBody>
      </p:sp>
      <p:pic>
        <p:nvPicPr>
          <p:cNvPr id="24579" name="Content Placeholder 3"/>
          <p:cNvPicPr>
            <a:picLocks noGrp="1" noChangeAspect="1" noChangeArrowheads="1"/>
          </p:cNvPicPr>
          <p:nvPr>
            <p:ph idx="1"/>
          </p:nvPr>
        </p:nvPicPr>
        <p:blipFill rotWithShape="1">
          <a:blip r:embed="rId2"/>
          <a:srcRect l="11790" t="17256" r="10887" b="10535"/>
          <a:stretch/>
        </p:blipFill>
        <p:spPr>
          <a:xfrm>
            <a:off x="1749779" y="1726843"/>
            <a:ext cx="8579554" cy="5007571"/>
          </a:xfrm>
        </p:spPr>
      </p:pic>
      <p:sp>
        <p:nvSpPr>
          <p:cNvPr id="3" name="Slide Number Placeholder 2"/>
          <p:cNvSpPr>
            <a:spLocks noGrp="1"/>
          </p:cNvSpPr>
          <p:nvPr>
            <p:ph type="sldNum" sz="quarter" idx="12"/>
          </p:nvPr>
        </p:nvSpPr>
        <p:spPr/>
        <p:txBody>
          <a:bodyPr/>
          <a:lstStyle/>
          <a:p>
            <a:fld id="{649E6135-5483-4547-8BCB-4990065CED97}" type="slidenum">
              <a:rPr lang="en-US" smtClean="0"/>
              <a:t>38</a:t>
            </a:fld>
            <a:endParaRPr lang="en-US"/>
          </a:p>
        </p:txBody>
      </p:sp>
    </p:spTree>
    <p:extLst>
      <p:ext uri="{BB962C8B-B14F-4D97-AF65-F5344CB8AC3E}">
        <p14:creationId xmlns:p14="http://schemas.microsoft.com/office/powerpoint/2010/main" val="14360867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Grp="1" noChangeAspect="1" noChangeArrowheads="1"/>
          </p:cNvPicPr>
          <p:nvPr>
            <p:ph idx="1"/>
          </p:nvPr>
        </p:nvPicPr>
        <p:blipFill>
          <a:blip r:embed="rId2"/>
          <a:srcRect l="19656" t="16183" r="45953" b="14227"/>
          <a:stretch>
            <a:fillRect/>
          </a:stretch>
        </p:blipFill>
        <p:spPr>
          <a:xfrm>
            <a:off x="1905000" y="990601"/>
            <a:ext cx="3733800" cy="4722813"/>
          </a:xfrm>
          <a:noFill/>
        </p:spPr>
      </p:pic>
      <p:sp>
        <p:nvSpPr>
          <p:cNvPr id="44035" name="Rectangle 4"/>
          <p:cNvSpPr>
            <a:spLocks noChangeArrowheads="1"/>
          </p:cNvSpPr>
          <p:nvPr/>
        </p:nvSpPr>
        <p:spPr bwMode="auto">
          <a:xfrm>
            <a:off x="5727700" y="1828801"/>
            <a:ext cx="6159500" cy="3046988"/>
          </a:xfrm>
          <a:prstGeom prst="rect">
            <a:avLst/>
          </a:prstGeom>
          <a:noFill/>
          <a:ln w="9525">
            <a:noFill/>
            <a:miter lim="800000"/>
            <a:headEnd/>
            <a:tailEnd/>
          </a:ln>
        </p:spPr>
        <p:txBody>
          <a:bodyPr wrap="square">
            <a:spAutoFit/>
          </a:bodyPr>
          <a:lstStyle/>
          <a:p>
            <a:endParaRPr lang="en-US" sz="2400" dirty="0">
              <a:latin typeface="Book Antiqua" pitchFamily="18" charset="0"/>
            </a:endParaRPr>
          </a:p>
          <a:p>
            <a:r>
              <a:rPr lang="en-US" sz="2400" dirty="0">
                <a:latin typeface="Book Antiqua" pitchFamily="18" charset="0"/>
              </a:rPr>
              <a:t>A Tin is a vector representation and not an irregular tessellation because: 	</a:t>
            </a:r>
          </a:p>
          <a:p>
            <a:r>
              <a:rPr lang="en-US" sz="2400" b="1" dirty="0">
                <a:latin typeface="Book Antiqua" pitchFamily="18" charset="0"/>
              </a:rPr>
              <a:t>Each anchor point has a stored geo reference</a:t>
            </a:r>
          </a:p>
          <a:p>
            <a:r>
              <a:rPr lang="en-US" sz="2400" b="1" dirty="0">
                <a:latin typeface="Book Antiqua" pitchFamily="18" charset="0"/>
              </a:rPr>
              <a:t> 	</a:t>
            </a:r>
          </a:p>
          <a:p>
            <a:r>
              <a:rPr lang="en-US" sz="2400" b="1" dirty="0">
                <a:latin typeface="Book Antiqua" pitchFamily="18" charset="0"/>
              </a:rPr>
              <a:t>The planes do not have a stored values (like raster  cells have) 	</a:t>
            </a:r>
          </a:p>
        </p:txBody>
      </p:sp>
      <p:sp>
        <p:nvSpPr>
          <p:cNvPr id="2" name="Slide Number Placeholder 1"/>
          <p:cNvSpPr>
            <a:spLocks noGrp="1"/>
          </p:cNvSpPr>
          <p:nvPr>
            <p:ph type="sldNum" sz="quarter" idx="12"/>
          </p:nvPr>
        </p:nvSpPr>
        <p:spPr/>
        <p:txBody>
          <a:bodyPr/>
          <a:lstStyle/>
          <a:p>
            <a:fld id="{649E6135-5483-4547-8BCB-4990065CED97}" type="slidenum">
              <a:rPr lang="en-US" smtClean="0"/>
              <a:t>39</a:t>
            </a:fld>
            <a:endParaRPr lang="en-US"/>
          </a:p>
        </p:txBody>
      </p:sp>
      <p:sp>
        <p:nvSpPr>
          <p:cNvPr id="7" name="Title 1"/>
          <p:cNvSpPr>
            <a:spLocks noGrp="1"/>
          </p:cNvSpPr>
          <p:nvPr>
            <p:ph type="title"/>
          </p:nvPr>
        </p:nvSpPr>
        <p:spPr>
          <a:xfrm>
            <a:off x="1524001" y="0"/>
            <a:ext cx="10032999" cy="1676400"/>
          </a:xfrm>
        </p:spPr>
        <p:txBody>
          <a:bodyPr rtlCol="0">
            <a:normAutofit fontScale="90000"/>
          </a:bodyPr>
          <a:lstStyle/>
          <a:p>
            <a:pPr>
              <a:defRPr/>
            </a:pPr>
            <a:r>
              <a:rPr lang="en-US" b="1" dirty="0" smtClean="0">
                <a:solidFill>
                  <a:schemeClr val="accent1">
                    <a:lumMod val="75000"/>
                  </a:schemeClr>
                </a:solidFill>
                <a:latin typeface="Cambria" panose="02040503050406030204" pitchFamily="18" charset="0"/>
                <a:ea typeface="Cambria" panose="02040503050406030204" pitchFamily="18" charset="0"/>
              </a:rPr>
              <a:t/>
            </a:r>
            <a:br>
              <a:rPr lang="en-US" b="1" dirty="0" smtClean="0">
                <a:solidFill>
                  <a:schemeClr val="accent1">
                    <a:lumMod val="75000"/>
                  </a:schemeClr>
                </a:solidFill>
                <a:latin typeface="Cambria" panose="02040503050406030204" pitchFamily="18" charset="0"/>
                <a:ea typeface="Cambria" panose="02040503050406030204" pitchFamily="18" charset="0"/>
              </a:rPr>
            </a:br>
            <a:r>
              <a:rPr lang="en-US" b="1" dirty="0" smtClean="0">
                <a:solidFill>
                  <a:schemeClr val="accent1">
                    <a:lumMod val="75000"/>
                  </a:schemeClr>
                </a:solidFill>
                <a:latin typeface="Cambria" panose="02040503050406030204" pitchFamily="18" charset="0"/>
                <a:ea typeface="Cambria" panose="02040503050406030204" pitchFamily="18" charset="0"/>
              </a:rPr>
              <a:t>Triangulated Irregular Network </a:t>
            </a:r>
            <a:r>
              <a:rPr lang="en-US" sz="4900" b="1" dirty="0" smtClean="0">
                <a:solidFill>
                  <a:schemeClr val="accent1">
                    <a:lumMod val="75000"/>
                  </a:schemeClr>
                </a:solidFill>
                <a:latin typeface="Cambria" panose="02040503050406030204" pitchFamily="18" charset="0"/>
                <a:ea typeface="Cambria" panose="02040503050406030204" pitchFamily="18" charset="0"/>
              </a:rPr>
              <a:t>(</a:t>
            </a:r>
            <a:r>
              <a:rPr lang="en-US" sz="4900" b="1" dirty="0">
                <a:solidFill>
                  <a:schemeClr val="accent1">
                    <a:lumMod val="75000"/>
                  </a:schemeClr>
                </a:solidFill>
                <a:latin typeface="Cambria" panose="02040503050406030204" pitchFamily="18" charset="0"/>
                <a:ea typeface="Cambria" panose="02040503050406030204" pitchFamily="18" charset="0"/>
              </a:rPr>
              <a:t>TIN</a:t>
            </a:r>
            <a:r>
              <a:rPr lang="en-US" sz="4900" b="1" dirty="0" smtClean="0">
                <a:solidFill>
                  <a:schemeClr val="accent1">
                    <a:lumMod val="75000"/>
                  </a:schemeClr>
                </a:solidFill>
                <a:latin typeface="Cambria" panose="02040503050406030204" pitchFamily="18" charset="0"/>
                <a:ea typeface="Cambria" panose="02040503050406030204" pitchFamily="18" charset="0"/>
              </a:rPr>
              <a:t>)</a:t>
            </a:r>
            <a:r>
              <a:rPr lang="en-US" b="1" dirty="0" smtClean="0">
                <a:solidFill>
                  <a:schemeClr val="accent1">
                    <a:lumMod val="75000"/>
                  </a:schemeClr>
                </a:solidFill>
                <a:latin typeface="Cambria" panose="02040503050406030204" pitchFamily="18" charset="0"/>
                <a:ea typeface="Cambria" panose="02040503050406030204" pitchFamily="18" charset="0"/>
              </a:rPr>
              <a:t/>
            </a:r>
            <a:br>
              <a:rPr lang="en-US" b="1" dirty="0" smtClean="0">
                <a:solidFill>
                  <a:schemeClr val="accent1">
                    <a:lumMod val="75000"/>
                  </a:schemeClr>
                </a:solidFill>
                <a:latin typeface="Cambria" panose="02040503050406030204" pitchFamily="18" charset="0"/>
                <a:ea typeface="Cambria" panose="02040503050406030204" pitchFamily="18" charset="0"/>
              </a:rPr>
            </a:br>
            <a:endParaRPr lang="en-US" b="1" dirty="0">
              <a:solidFill>
                <a:schemeClr val="accent1">
                  <a:lumMod val="75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862549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75000"/>
                  </a:schemeClr>
                </a:solidFill>
                <a:latin typeface="Cambria" panose="02040503050406030204" pitchFamily="18" charset="0"/>
                <a:ea typeface="Cambria" panose="02040503050406030204" pitchFamily="18" charset="0"/>
              </a:rPr>
              <a:t>Attribute Data</a:t>
            </a:r>
            <a:endParaRPr lang="en-US"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292100" y="1825625"/>
            <a:ext cx="11061700" cy="4351338"/>
          </a:xfrm>
        </p:spPr>
        <p:txBody>
          <a:bodyPr>
            <a:normAutofit/>
          </a:bodyPr>
          <a:lstStyle/>
          <a:p>
            <a:r>
              <a:rPr lang="en-US" sz="2800" dirty="0" smtClean="0"/>
              <a:t>Attribute or </a:t>
            </a:r>
            <a:r>
              <a:rPr lang="en-US" sz="2800" dirty="0" err="1" smtClean="0"/>
              <a:t>aspatial</a:t>
            </a:r>
            <a:r>
              <a:rPr lang="en-US" sz="2800" dirty="0" smtClean="0"/>
              <a:t> or non-spatial data</a:t>
            </a:r>
          </a:p>
          <a:p>
            <a:r>
              <a:rPr lang="en-US" sz="2800" dirty="0" smtClean="0"/>
              <a:t>Data that describes characteristics of the spatial features or data. These characteristics can be quantitative and/or qualitative in nature. Attribute data is often referred to as tabular data.</a:t>
            </a:r>
            <a:endParaRPr lang="en-US" sz="2800" dirty="0"/>
          </a:p>
        </p:txBody>
      </p:sp>
      <p:sp>
        <p:nvSpPr>
          <p:cNvPr id="4" name="Slide Number Placeholder 3"/>
          <p:cNvSpPr>
            <a:spLocks noGrp="1"/>
          </p:cNvSpPr>
          <p:nvPr>
            <p:ph type="sldNum" sz="quarter" idx="12"/>
          </p:nvPr>
        </p:nvSpPr>
        <p:spPr/>
        <p:txBody>
          <a:bodyPr/>
          <a:lstStyle/>
          <a:p>
            <a:fld id="{649E6135-5483-4547-8BCB-4990065CED97}" type="slidenum">
              <a:rPr lang="en-US" smtClean="0"/>
              <a:t>4</a:t>
            </a:fld>
            <a:endParaRPr lang="en-US" dirty="0"/>
          </a:p>
        </p:txBody>
      </p:sp>
      <p:sp>
        <p:nvSpPr>
          <p:cNvPr id="5" name="Rectangle 4"/>
          <p:cNvSpPr/>
          <p:nvPr/>
        </p:nvSpPr>
        <p:spPr>
          <a:xfrm>
            <a:off x="292100" y="3763138"/>
            <a:ext cx="11760200" cy="2246769"/>
          </a:xfrm>
          <a:prstGeom prst="rect">
            <a:avLst/>
          </a:prstGeom>
        </p:spPr>
        <p:txBody>
          <a:bodyPr wrap="square">
            <a:spAutoFit/>
          </a:bodyPr>
          <a:lstStyle/>
          <a:p>
            <a:pPr marL="457200" indent="-457200">
              <a:buFont typeface="Arial" panose="020B0604020202020204" pitchFamily="34" charset="0"/>
              <a:buChar char="•"/>
            </a:pPr>
            <a:r>
              <a:rPr lang="en-US" sz="2800" dirty="0"/>
              <a:t>The attributes refer to the properties of spatial entities such as identity (e.g. maize, granite, and lake), ordinal (e.g. ranking such as class 1, class 2, class 3) and scale (e.g. value such as water depth, elevation, erosion rate). </a:t>
            </a:r>
          </a:p>
          <a:p>
            <a:pPr marL="274320" lvl="1" indent="0">
              <a:buFont typeface="Arial" panose="020B0604020202020204" pitchFamily="34" charset="0"/>
              <a:buNone/>
            </a:pPr>
            <a:r>
              <a:rPr lang="en-US" sz="2800" dirty="0"/>
              <a:t>They are often referred to as non-spatial data since they do not in themselves represent location information.</a:t>
            </a:r>
          </a:p>
        </p:txBody>
      </p:sp>
    </p:spTree>
    <p:extLst>
      <p:ext uri="{BB962C8B-B14F-4D97-AF65-F5344CB8AC3E}">
        <p14:creationId xmlns:p14="http://schemas.microsoft.com/office/powerpoint/2010/main" val="10827898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Grp="1" noChangeAspect="1" noChangeArrowheads="1"/>
          </p:cNvPicPr>
          <p:nvPr>
            <p:ph idx="1"/>
          </p:nvPr>
        </p:nvPicPr>
        <p:blipFill>
          <a:blip r:embed="rId2"/>
          <a:srcRect l="19656" t="14565" r="44943" b="10991"/>
          <a:stretch>
            <a:fillRect/>
          </a:stretch>
        </p:blipFill>
        <p:spPr>
          <a:xfrm>
            <a:off x="1028700" y="915150"/>
            <a:ext cx="4140200" cy="5441200"/>
          </a:xfrm>
          <a:noFill/>
        </p:spPr>
      </p:pic>
      <p:sp>
        <p:nvSpPr>
          <p:cNvPr id="45059" name="Rectangle 4"/>
          <p:cNvSpPr>
            <a:spLocks noChangeArrowheads="1"/>
          </p:cNvSpPr>
          <p:nvPr/>
        </p:nvSpPr>
        <p:spPr bwMode="auto">
          <a:xfrm>
            <a:off x="5168900" y="1917701"/>
            <a:ext cx="7023100" cy="830997"/>
          </a:xfrm>
          <a:prstGeom prst="rect">
            <a:avLst/>
          </a:prstGeom>
          <a:noFill/>
          <a:ln w="9525">
            <a:noFill/>
            <a:miter lim="800000"/>
            <a:headEnd/>
            <a:tailEnd/>
          </a:ln>
        </p:spPr>
        <p:txBody>
          <a:bodyPr wrap="square">
            <a:spAutoFit/>
          </a:bodyPr>
          <a:lstStyle/>
          <a:p>
            <a:r>
              <a:rPr lang="en-US" sz="2400" dirty="0">
                <a:latin typeface="Book Antiqua" pitchFamily="18" charset="0"/>
              </a:rPr>
              <a:t>Each plane fitted through three anchor points has a </a:t>
            </a:r>
            <a:r>
              <a:rPr lang="en-US" sz="2400" b="1" dirty="0">
                <a:latin typeface="Book Antiqua" pitchFamily="18" charset="0"/>
              </a:rPr>
              <a:t>fixed gradient </a:t>
            </a:r>
            <a:r>
              <a:rPr lang="en-US" sz="2400" dirty="0">
                <a:latin typeface="Book Antiqua" pitchFamily="18" charset="0"/>
              </a:rPr>
              <a:t>(Slope)</a:t>
            </a:r>
          </a:p>
        </p:txBody>
      </p:sp>
      <p:sp>
        <p:nvSpPr>
          <p:cNvPr id="45060" name="Rectangle 5"/>
          <p:cNvSpPr>
            <a:spLocks noChangeArrowheads="1"/>
          </p:cNvSpPr>
          <p:nvPr/>
        </p:nvSpPr>
        <p:spPr bwMode="auto">
          <a:xfrm>
            <a:off x="5295900" y="3677444"/>
            <a:ext cx="6896100" cy="2308324"/>
          </a:xfrm>
          <a:prstGeom prst="rect">
            <a:avLst/>
          </a:prstGeom>
          <a:noFill/>
          <a:ln w="9525">
            <a:noFill/>
            <a:miter lim="800000"/>
            <a:headEnd/>
            <a:tailEnd/>
          </a:ln>
        </p:spPr>
        <p:txBody>
          <a:bodyPr wrap="square">
            <a:spAutoFit/>
          </a:bodyPr>
          <a:lstStyle/>
          <a:p>
            <a:r>
              <a:rPr lang="en-US" sz="2400" dirty="0">
                <a:latin typeface="Book Antiqua" pitchFamily="18" charset="0"/>
              </a:rPr>
              <a:t>Each plane fitted through three anchor</a:t>
            </a:r>
          </a:p>
          <a:p>
            <a:r>
              <a:rPr lang="en-US" sz="2400" dirty="0">
                <a:latin typeface="Book Antiqua" pitchFamily="18" charset="0"/>
              </a:rPr>
              <a:t>points has a fixed </a:t>
            </a:r>
            <a:r>
              <a:rPr lang="en-US" sz="2400" b="1" i="1" dirty="0">
                <a:latin typeface="Book Antiqua" pitchFamily="18" charset="0"/>
              </a:rPr>
              <a:t>aspect</a:t>
            </a:r>
            <a:r>
              <a:rPr lang="en-US" sz="2400" i="1" dirty="0">
                <a:latin typeface="Book Antiqua" pitchFamily="18" charset="0"/>
              </a:rPr>
              <a:t>.</a:t>
            </a:r>
          </a:p>
          <a:p>
            <a:endParaRPr lang="en-US" sz="2400" dirty="0"/>
          </a:p>
          <a:p>
            <a:r>
              <a:rPr lang="en-US" sz="2400" dirty="0">
                <a:latin typeface="Book Antiqua" pitchFamily="18" charset="0"/>
              </a:rPr>
              <a:t>An aspect is the orientation of the slope, for example Northwest or Southeast</a:t>
            </a:r>
          </a:p>
          <a:p>
            <a:endParaRPr lang="en-US" sz="2400" dirty="0">
              <a:latin typeface="Book Antiqua" pitchFamily="18" charset="0"/>
            </a:endParaRPr>
          </a:p>
        </p:txBody>
      </p:sp>
      <p:sp>
        <p:nvSpPr>
          <p:cNvPr id="2" name="Slide Number Placeholder 1"/>
          <p:cNvSpPr>
            <a:spLocks noGrp="1"/>
          </p:cNvSpPr>
          <p:nvPr>
            <p:ph type="sldNum" sz="quarter" idx="12"/>
          </p:nvPr>
        </p:nvSpPr>
        <p:spPr/>
        <p:txBody>
          <a:bodyPr/>
          <a:lstStyle/>
          <a:p>
            <a:fld id="{649E6135-5483-4547-8BCB-4990065CED97}" type="slidenum">
              <a:rPr lang="en-US" smtClean="0"/>
              <a:t>40</a:t>
            </a:fld>
            <a:endParaRPr lang="en-US"/>
          </a:p>
        </p:txBody>
      </p:sp>
      <p:sp>
        <p:nvSpPr>
          <p:cNvPr id="8" name="Title 1"/>
          <p:cNvSpPr txBox="1">
            <a:spLocks/>
          </p:cNvSpPr>
          <p:nvPr/>
        </p:nvSpPr>
        <p:spPr>
          <a:xfrm>
            <a:off x="1524001" y="0"/>
            <a:ext cx="9829799" cy="1143000"/>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b="1" dirty="0" smtClean="0">
                <a:solidFill>
                  <a:schemeClr val="accent1">
                    <a:lumMod val="75000"/>
                  </a:schemeClr>
                </a:solidFill>
                <a:latin typeface="Cambria" panose="02040503050406030204" pitchFamily="18" charset="0"/>
                <a:ea typeface="Cambria" panose="02040503050406030204" pitchFamily="18" charset="0"/>
              </a:rPr>
              <a:t/>
            </a:r>
            <a:br>
              <a:rPr lang="en-US" b="1" dirty="0" smtClean="0">
                <a:solidFill>
                  <a:schemeClr val="accent1">
                    <a:lumMod val="75000"/>
                  </a:schemeClr>
                </a:solidFill>
                <a:latin typeface="Cambria" panose="02040503050406030204" pitchFamily="18" charset="0"/>
                <a:ea typeface="Cambria" panose="02040503050406030204" pitchFamily="18" charset="0"/>
              </a:rPr>
            </a:br>
            <a:r>
              <a:rPr lang="en-US" b="1" dirty="0" smtClean="0">
                <a:solidFill>
                  <a:schemeClr val="accent1">
                    <a:lumMod val="75000"/>
                  </a:schemeClr>
                </a:solidFill>
                <a:latin typeface="Cambria" panose="02040503050406030204" pitchFamily="18" charset="0"/>
                <a:ea typeface="Cambria" panose="02040503050406030204" pitchFamily="18" charset="0"/>
              </a:rPr>
              <a:t>Triangulated Irregular Network </a:t>
            </a:r>
            <a:r>
              <a:rPr lang="en-US" sz="4900" b="1" dirty="0" smtClean="0">
                <a:solidFill>
                  <a:schemeClr val="accent1">
                    <a:lumMod val="75000"/>
                  </a:schemeClr>
                </a:solidFill>
                <a:latin typeface="Cambria" panose="02040503050406030204" pitchFamily="18" charset="0"/>
                <a:ea typeface="Cambria" panose="02040503050406030204" pitchFamily="18" charset="0"/>
              </a:rPr>
              <a:t>(TIN)</a:t>
            </a:r>
            <a:r>
              <a:rPr lang="en-US" b="1" dirty="0" smtClean="0">
                <a:solidFill>
                  <a:schemeClr val="accent1">
                    <a:lumMod val="75000"/>
                  </a:schemeClr>
                </a:solidFill>
                <a:latin typeface="Cambria" panose="02040503050406030204" pitchFamily="18" charset="0"/>
                <a:ea typeface="Cambria" panose="02040503050406030204" pitchFamily="18" charset="0"/>
              </a:rPr>
              <a:t/>
            </a:r>
            <a:br>
              <a:rPr lang="en-US" b="1" dirty="0" smtClean="0">
                <a:solidFill>
                  <a:schemeClr val="accent1">
                    <a:lumMod val="75000"/>
                  </a:schemeClr>
                </a:solidFill>
                <a:latin typeface="Cambria" panose="02040503050406030204" pitchFamily="18" charset="0"/>
                <a:ea typeface="Cambria" panose="02040503050406030204" pitchFamily="18" charset="0"/>
              </a:rPr>
            </a:br>
            <a:endParaRPr lang="en-US" b="1" dirty="0">
              <a:solidFill>
                <a:schemeClr val="accent1">
                  <a:lumMod val="75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883093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371600" y="101322"/>
            <a:ext cx="10515600" cy="1325563"/>
          </a:xfrm>
        </p:spPr>
        <p:txBody>
          <a:bodyPr>
            <a:normAutofit/>
          </a:bodyPr>
          <a:lstStyle/>
          <a:p>
            <a:r>
              <a:rPr lang="en-US" b="1" dirty="0" smtClean="0">
                <a:solidFill>
                  <a:schemeClr val="accent1">
                    <a:lumMod val="75000"/>
                  </a:schemeClr>
                </a:solidFill>
                <a:latin typeface="Cambria" panose="02040503050406030204" pitchFamily="18" charset="0"/>
                <a:ea typeface="Cambria" panose="02040503050406030204" pitchFamily="18" charset="0"/>
              </a:rPr>
              <a:t>Real world to raster/vector data model</a:t>
            </a:r>
          </a:p>
        </p:txBody>
      </p:sp>
      <p:sp>
        <p:nvSpPr>
          <p:cNvPr id="13316" name="Text Box 3"/>
          <p:cNvSpPr txBox="1">
            <a:spLocks noChangeArrowheads="1"/>
          </p:cNvSpPr>
          <p:nvPr/>
        </p:nvSpPr>
        <p:spPr bwMode="auto">
          <a:xfrm>
            <a:off x="2244726" y="579438"/>
            <a:ext cx="184731" cy="369332"/>
          </a:xfrm>
          <a:prstGeom prst="rect">
            <a:avLst/>
          </a:prstGeom>
          <a:noFill/>
          <a:ln w="9525">
            <a:noFill/>
            <a:miter lim="800000"/>
            <a:headEnd/>
            <a:tailEnd/>
          </a:ln>
        </p:spPr>
        <p:txBody>
          <a:bodyPr wrap="none">
            <a:spAutoFit/>
          </a:bodyPr>
          <a:lstStyle/>
          <a:p>
            <a:endParaRPr lang="en-US">
              <a:latin typeface="Calibri" pitchFamily="34" charset="0"/>
            </a:endParaRPr>
          </a:p>
        </p:txBody>
      </p:sp>
      <p:sp>
        <p:nvSpPr>
          <p:cNvPr id="13317" name="Text Box 4"/>
          <p:cNvSpPr txBox="1">
            <a:spLocks noChangeArrowheads="1"/>
          </p:cNvSpPr>
          <p:nvPr/>
        </p:nvSpPr>
        <p:spPr bwMode="auto">
          <a:xfrm>
            <a:off x="4978401" y="6335714"/>
            <a:ext cx="5395913" cy="369887"/>
          </a:xfrm>
          <a:prstGeom prst="rect">
            <a:avLst/>
          </a:prstGeom>
          <a:noFill/>
          <a:ln w="9525">
            <a:noFill/>
            <a:miter lim="800000"/>
            <a:headEnd/>
            <a:tailEnd/>
          </a:ln>
        </p:spPr>
        <p:txBody>
          <a:bodyPr/>
          <a:lstStyle/>
          <a:p>
            <a:endParaRPr lang="en-US">
              <a:latin typeface="Calibri" pitchFamily="34" charset="0"/>
            </a:endParaRPr>
          </a:p>
        </p:txBody>
      </p:sp>
      <p:pic>
        <p:nvPicPr>
          <p:cNvPr id="13318" name="Picture 5" descr="pic068"/>
          <p:cNvPicPr>
            <a:picLocks noChangeAspect="1" noChangeArrowheads="1"/>
          </p:cNvPicPr>
          <p:nvPr/>
        </p:nvPicPr>
        <p:blipFill>
          <a:blip r:embed="rId2"/>
          <a:srcRect/>
          <a:stretch>
            <a:fillRect/>
          </a:stretch>
        </p:blipFill>
        <p:spPr bwMode="auto">
          <a:xfrm>
            <a:off x="838200" y="1643857"/>
            <a:ext cx="5791200" cy="4876800"/>
          </a:xfrm>
          <a:prstGeom prst="rect">
            <a:avLst/>
          </a:prstGeom>
          <a:noFill/>
          <a:ln w="9525">
            <a:noFill/>
            <a:miter lim="800000"/>
            <a:headEnd/>
            <a:tailEnd/>
          </a:ln>
        </p:spPr>
      </p:pic>
      <p:sp>
        <p:nvSpPr>
          <p:cNvPr id="13319" name="Rectangle 6"/>
          <p:cNvSpPr>
            <a:spLocks noChangeArrowheads="1"/>
          </p:cNvSpPr>
          <p:nvPr/>
        </p:nvSpPr>
        <p:spPr bwMode="auto">
          <a:xfrm>
            <a:off x="7086600" y="1828800"/>
            <a:ext cx="2971800" cy="3970338"/>
          </a:xfrm>
          <a:prstGeom prst="rect">
            <a:avLst/>
          </a:prstGeom>
          <a:solidFill>
            <a:srgbClr val="FEFFC9"/>
          </a:solidFill>
          <a:ln w="12700" cap="sq">
            <a:noFill/>
            <a:miter lim="800000"/>
            <a:headEnd type="none" w="sm" len="sm"/>
            <a:tailEnd type="none" w="sm" len="sm"/>
          </a:ln>
        </p:spPr>
        <p:txBody>
          <a:bodyPr anchor="ctr">
            <a:spAutoFit/>
          </a:bodyPr>
          <a:lstStyle/>
          <a:p>
            <a:pPr algn="just"/>
            <a:r>
              <a:rPr lang="en-US" sz="2800">
                <a:latin typeface="Calibri" pitchFamily="34" charset="0"/>
              </a:rPr>
              <a:t>The diagram is the representation of the real world and showing differences in how a vector and a raster GIS will represent this real world.</a:t>
            </a:r>
          </a:p>
        </p:txBody>
      </p:sp>
      <p:sp>
        <p:nvSpPr>
          <p:cNvPr id="2" name="Slide Number Placeholder 1"/>
          <p:cNvSpPr>
            <a:spLocks noGrp="1"/>
          </p:cNvSpPr>
          <p:nvPr>
            <p:ph type="sldNum" sz="quarter" idx="12"/>
          </p:nvPr>
        </p:nvSpPr>
        <p:spPr/>
        <p:txBody>
          <a:bodyPr/>
          <a:lstStyle/>
          <a:p>
            <a:fld id="{649E6135-5483-4547-8BCB-4990065CED97}" type="slidenum">
              <a:rPr lang="en-US" smtClean="0"/>
              <a:t>41</a:t>
            </a:fld>
            <a:endParaRPr lang="en-US"/>
          </a:p>
        </p:txBody>
      </p:sp>
    </p:spTree>
    <p:extLst>
      <p:ext uri="{BB962C8B-B14F-4D97-AF65-F5344CB8AC3E}">
        <p14:creationId xmlns:p14="http://schemas.microsoft.com/office/powerpoint/2010/main" val="4292192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700" y="203200"/>
            <a:ext cx="10515600" cy="966788"/>
          </a:xfrm>
        </p:spPr>
        <p:txBody>
          <a:bodyPr/>
          <a:lstStyle/>
          <a:p>
            <a:pPr algn="ctr"/>
            <a:r>
              <a:rPr lang="en-US" b="1" dirty="0" smtClean="0">
                <a:solidFill>
                  <a:schemeClr val="accent1">
                    <a:lumMod val="75000"/>
                  </a:schemeClr>
                </a:solidFill>
                <a:latin typeface="Cambria" panose="02040503050406030204" pitchFamily="18" charset="0"/>
                <a:ea typeface="Cambria" panose="02040503050406030204" pitchFamily="18" charset="0"/>
              </a:rPr>
              <a:t>Exercise</a:t>
            </a:r>
            <a:endParaRPr lang="en-US"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774700" y="1169988"/>
            <a:ext cx="10515600" cy="1450975"/>
          </a:xfrm>
        </p:spPr>
        <p:txBody>
          <a:bodyPr/>
          <a:lstStyle/>
          <a:p>
            <a:pPr marL="0" indent="0">
              <a:buNone/>
            </a:pPr>
            <a:r>
              <a:rPr lang="en-US" dirty="0" smtClean="0"/>
              <a:t>For the list of geographic phenomena enlisted earlier, you need to decide on which model would you choose. Also provide a reason with an example of its use.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20484592"/>
              </p:ext>
            </p:extLst>
          </p:nvPr>
        </p:nvGraphicFramePr>
        <p:xfrm>
          <a:off x="2692400" y="2644588"/>
          <a:ext cx="8920480" cy="3650909"/>
        </p:xfrm>
        <a:graphic>
          <a:graphicData uri="http://schemas.openxmlformats.org/drawingml/2006/table">
            <a:tbl>
              <a:tblPr firstRow="1" bandRow="1">
                <a:tableStyleId>{7DF18680-E054-41AD-8BC1-D1AEF772440D}</a:tableStyleId>
              </a:tblPr>
              <a:tblGrid>
                <a:gridCol w="2230120"/>
                <a:gridCol w="2230120"/>
                <a:gridCol w="2230120"/>
                <a:gridCol w="2230120"/>
              </a:tblGrid>
              <a:tr h="1318379">
                <a:tc>
                  <a:txBody>
                    <a:bodyPr/>
                    <a:lstStyle/>
                    <a:p>
                      <a:pPr algn="ctr"/>
                      <a:r>
                        <a:rPr lang="en-US" sz="3200" dirty="0" smtClean="0"/>
                        <a:t>Sn</a:t>
                      </a:r>
                      <a:endParaRPr lang="en-US" sz="3200" b="1" dirty="0"/>
                    </a:p>
                  </a:txBody>
                  <a:tcPr/>
                </a:tc>
                <a:tc>
                  <a:txBody>
                    <a:bodyPr/>
                    <a:lstStyle/>
                    <a:p>
                      <a:pPr algn="ctr"/>
                      <a:r>
                        <a:rPr lang="en-US" sz="3200" dirty="0" smtClean="0"/>
                        <a:t>Geographic Phenomena</a:t>
                      </a:r>
                      <a:endParaRPr lang="en-US" sz="3200" b="1" dirty="0"/>
                    </a:p>
                  </a:txBody>
                  <a:tcPr/>
                </a:tc>
                <a:tc>
                  <a:txBody>
                    <a:bodyPr/>
                    <a:lstStyle/>
                    <a:p>
                      <a:pPr algn="ctr"/>
                      <a:r>
                        <a:rPr lang="en-US" sz="3200" dirty="0" smtClean="0"/>
                        <a:t>Example</a:t>
                      </a:r>
                      <a:r>
                        <a:rPr lang="en-US" sz="3200" baseline="0" dirty="0" smtClean="0"/>
                        <a:t> Use</a:t>
                      </a:r>
                      <a:endParaRPr lang="en-US" sz="3200" b="1" dirty="0"/>
                    </a:p>
                  </a:txBody>
                  <a:tcPr/>
                </a:tc>
                <a:tc>
                  <a:txBody>
                    <a:bodyPr/>
                    <a:lstStyle/>
                    <a:p>
                      <a:pPr algn="ctr"/>
                      <a:r>
                        <a:rPr lang="en-US" sz="3200" dirty="0" smtClean="0"/>
                        <a:t>Type of Data Model</a:t>
                      </a:r>
                      <a:endParaRPr lang="en-US" sz="3200" b="1" dirty="0"/>
                    </a:p>
                  </a:txBody>
                  <a:tcPr/>
                </a:tc>
              </a:tr>
              <a:tr h="77751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77751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77751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pic>
        <p:nvPicPr>
          <p:cNvPr id="5124"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92" y="2299494"/>
            <a:ext cx="2576513" cy="2576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204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home 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523" y="2644588"/>
            <a:ext cx="2809923" cy="280992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350196" y="527963"/>
            <a:ext cx="12060244" cy="1450975"/>
          </a:xfrm>
        </p:spPr>
        <p:txBody>
          <a:bodyPr>
            <a:noAutofit/>
          </a:bodyPr>
          <a:lstStyle/>
          <a:p>
            <a:pPr marL="0" indent="0">
              <a:buNone/>
            </a:pPr>
            <a:r>
              <a:rPr lang="en-US" sz="3600" b="1" dirty="0" smtClean="0"/>
              <a:t>For all the geographic phenomena in a hydrological cycle, what data model would you use depending on the purpose.</a:t>
            </a:r>
            <a:endParaRPr lang="en-US" sz="3600" b="1" dirty="0"/>
          </a:p>
        </p:txBody>
      </p:sp>
      <p:graphicFrame>
        <p:nvGraphicFramePr>
          <p:cNvPr id="6" name="Table 5"/>
          <p:cNvGraphicFramePr>
            <a:graphicFrameLocks noGrp="1"/>
          </p:cNvGraphicFramePr>
          <p:nvPr>
            <p:extLst>
              <p:ext uri="{D42A27DB-BD31-4B8C-83A1-F6EECF244321}">
                <p14:modId xmlns:p14="http://schemas.microsoft.com/office/powerpoint/2010/main" val="3976825593"/>
              </p:ext>
            </p:extLst>
          </p:nvPr>
        </p:nvGraphicFramePr>
        <p:xfrm>
          <a:off x="2692400" y="2644588"/>
          <a:ext cx="8920480" cy="3650909"/>
        </p:xfrm>
        <a:graphic>
          <a:graphicData uri="http://schemas.openxmlformats.org/drawingml/2006/table">
            <a:tbl>
              <a:tblPr firstRow="1" bandRow="1">
                <a:tableStyleId>{7DF18680-E054-41AD-8BC1-D1AEF772440D}</a:tableStyleId>
              </a:tblPr>
              <a:tblGrid>
                <a:gridCol w="2230120"/>
                <a:gridCol w="2230120"/>
                <a:gridCol w="2230120"/>
                <a:gridCol w="2230120"/>
              </a:tblGrid>
              <a:tr h="1318379">
                <a:tc>
                  <a:txBody>
                    <a:bodyPr/>
                    <a:lstStyle/>
                    <a:p>
                      <a:pPr algn="ctr"/>
                      <a:r>
                        <a:rPr lang="en-US" sz="3200" dirty="0" smtClean="0"/>
                        <a:t>Sn</a:t>
                      </a:r>
                      <a:endParaRPr lang="en-US" sz="3200" b="1" dirty="0"/>
                    </a:p>
                  </a:txBody>
                  <a:tcPr/>
                </a:tc>
                <a:tc>
                  <a:txBody>
                    <a:bodyPr/>
                    <a:lstStyle/>
                    <a:p>
                      <a:pPr algn="ctr"/>
                      <a:r>
                        <a:rPr lang="en-US" sz="3200" dirty="0" smtClean="0"/>
                        <a:t>Geographic Phenomena</a:t>
                      </a:r>
                      <a:endParaRPr lang="en-US" sz="3200" b="1" dirty="0"/>
                    </a:p>
                  </a:txBody>
                  <a:tcPr/>
                </a:tc>
                <a:tc>
                  <a:txBody>
                    <a:bodyPr/>
                    <a:lstStyle/>
                    <a:p>
                      <a:pPr algn="ctr"/>
                      <a:r>
                        <a:rPr lang="en-US" sz="3200" dirty="0" smtClean="0"/>
                        <a:t>Example</a:t>
                      </a:r>
                      <a:r>
                        <a:rPr lang="en-US" sz="3200" baseline="0" dirty="0" smtClean="0"/>
                        <a:t> Use</a:t>
                      </a:r>
                      <a:endParaRPr lang="en-US" sz="3200" b="1" dirty="0"/>
                    </a:p>
                  </a:txBody>
                  <a:tcPr/>
                </a:tc>
                <a:tc>
                  <a:txBody>
                    <a:bodyPr/>
                    <a:lstStyle/>
                    <a:p>
                      <a:pPr algn="ctr"/>
                      <a:r>
                        <a:rPr lang="en-US" sz="3200" dirty="0" smtClean="0"/>
                        <a:t>Type of Data Model</a:t>
                      </a:r>
                      <a:endParaRPr lang="en-US" sz="3200" b="1" dirty="0"/>
                    </a:p>
                  </a:txBody>
                  <a:tcPr/>
                </a:tc>
              </a:tr>
              <a:tr h="77751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77751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77751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408760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175" y="2955925"/>
            <a:ext cx="10515600" cy="1325563"/>
          </a:xfrm>
        </p:spPr>
        <p:txBody>
          <a:bodyPr>
            <a:normAutofit/>
          </a:bodyPr>
          <a:lstStyle/>
          <a:p>
            <a:pPr algn="ctr"/>
            <a:r>
              <a:rPr lang="en-US" sz="7200" b="1" dirty="0" smtClean="0">
                <a:solidFill>
                  <a:schemeClr val="accent6"/>
                </a:solidFill>
              </a:rPr>
              <a:t>End</a:t>
            </a:r>
            <a:endParaRPr lang="en-US" sz="7200" b="1" dirty="0">
              <a:solidFill>
                <a:schemeClr val="accent6"/>
              </a:solidFill>
            </a:endParaRPr>
          </a:p>
        </p:txBody>
      </p:sp>
    </p:spTree>
    <p:extLst>
      <p:ext uri="{BB962C8B-B14F-4D97-AF65-F5344CB8AC3E}">
        <p14:creationId xmlns:p14="http://schemas.microsoft.com/office/powerpoint/2010/main" val="1039586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365125"/>
            <a:ext cx="11493500" cy="1325563"/>
          </a:xfrm>
        </p:spPr>
        <p:txBody>
          <a:bodyPr>
            <a:normAutofit/>
          </a:bodyPr>
          <a:lstStyle/>
          <a:p>
            <a:r>
              <a:rPr lang="en-US" sz="4000" b="1" dirty="0" smtClean="0">
                <a:solidFill>
                  <a:schemeClr val="accent1">
                    <a:lumMod val="75000"/>
                  </a:schemeClr>
                </a:solidFill>
              </a:rPr>
              <a:t>Spatial Data and Attribute Data in GIS come together</a:t>
            </a:r>
            <a:endParaRPr lang="en-US" sz="4000" b="1" dirty="0">
              <a:solidFill>
                <a:schemeClr val="accent1">
                  <a:lumMod val="75000"/>
                </a:schemeClr>
              </a:solidFill>
            </a:endParaRPr>
          </a:p>
        </p:txBody>
      </p:sp>
      <p:sp>
        <p:nvSpPr>
          <p:cNvPr id="3" name="Content Placeholder 2"/>
          <p:cNvSpPr>
            <a:spLocks noGrp="1"/>
          </p:cNvSpPr>
          <p:nvPr>
            <p:ph idx="1"/>
          </p:nvPr>
        </p:nvSpPr>
        <p:spPr/>
        <p:txBody>
          <a:bodyPr>
            <a:normAutofit/>
          </a:bodyPr>
          <a:lstStyle/>
          <a:p>
            <a:r>
              <a:rPr lang="en-US" sz="2800" dirty="0" smtClean="0"/>
              <a:t>Take the example of roads. To describe a road, we refer to its location (i.e., where it is) and its characteristics (e.g., length, name, speed limit and direction). The location represents spatial data, whereas its characteristics are attribute data.</a:t>
            </a:r>
          </a:p>
          <a:p>
            <a:r>
              <a:rPr lang="en-US" sz="2800" dirty="0" smtClean="0"/>
              <a:t>Thus the feature road has two components spatial data as well as attribute data.</a:t>
            </a:r>
          </a:p>
        </p:txBody>
      </p:sp>
      <p:sp>
        <p:nvSpPr>
          <p:cNvPr id="4" name="Slide Number Placeholder 3"/>
          <p:cNvSpPr>
            <a:spLocks noGrp="1"/>
          </p:cNvSpPr>
          <p:nvPr>
            <p:ph type="sldNum" sz="quarter" idx="12"/>
          </p:nvPr>
        </p:nvSpPr>
        <p:spPr/>
        <p:txBody>
          <a:bodyPr/>
          <a:lstStyle/>
          <a:p>
            <a:fld id="{649E6135-5483-4547-8BCB-4990065CED97}" type="slidenum">
              <a:rPr lang="en-US" smtClean="0"/>
              <a:t>5</a:t>
            </a:fld>
            <a:endParaRPr lang="en-US"/>
          </a:p>
        </p:txBody>
      </p:sp>
    </p:spTree>
    <p:extLst>
      <p:ext uri="{BB962C8B-B14F-4D97-AF65-F5344CB8AC3E}">
        <p14:creationId xmlns:p14="http://schemas.microsoft.com/office/powerpoint/2010/main" val="37041667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488576" y="1909483"/>
            <a:ext cx="6013164" cy="3162968"/>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fld id="{649E6135-5483-4547-8BCB-4990065CED97}" type="slidenum">
              <a:rPr lang="en-US" smtClean="0"/>
              <a:t>6</a:t>
            </a:fld>
            <a:endParaRPr lang="en-US"/>
          </a:p>
        </p:txBody>
      </p:sp>
      <p:pic>
        <p:nvPicPr>
          <p:cNvPr id="5" name="Picture 2"/>
          <p:cNvPicPr>
            <a:picLocks noChangeAspect="1" noChangeArrowheads="1"/>
          </p:cNvPicPr>
          <p:nvPr/>
        </p:nvPicPr>
        <p:blipFill>
          <a:blip r:embed="rId3"/>
          <a:srcRect/>
          <a:stretch>
            <a:fillRect/>
          </a:stretch>
        </p:blipFill>
        <p:spPr bwMode="auto">
          <a:xfrm>
            <a:off x="6830336" y="1812445"/>
            <a:ext cx="4683389" cy="3260006"/>
          </a:xfrm>
          <a:prstGeom prst="rect">
            <a:avLst/>
          </a:prstGeom>
          <a:noFill/>
          <a:ln w="9525">
            <a:noFill/>
            <a:miter lim="800000"/>
            <a:headEnd/>
            <a:tailEnd/>
          </a:ln>
          <a:effectLst/>
        </p:spPr>
      </p:pic>
      <p:sp>
        <p:nvSpPr>
          <p:cNvPr id="6" name="Title 1"/>
          <p:cNvSpPr txBox="1">
            <a:spLocks/>
          </p:cNvSpPr>
          <p:nvPr/>
        </p:nvSpPr>
        <p:spPr>
          <a:xfrm>
            <a:off x="1407459" y="264337"/>
            <a:ext cx="712694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smtClean="0">
                <a:solidFill>
                  <a:schemeClr val="accent1">
                    <a:lumMod val="75000"/>
                  </a:schemeClr>
                </a:solidFill>
                <a:latin typeface="Cambria" panose="02040503050406030204" pitchFamily="18" charset="0"/>
                <a:ea typeface="Cambria" panose="02040503050406030204" pitchFamily="18" charset="0"/>
              </a:rPr>
              <a:t>Spatial Data and Attribute Data</a:t>
            </a:r>
            <a:endParaRPr lang="en-US" sz="3600" b="1" dirty="0">
              <a:solidFill>
                <a:schemeClr val="accent1">
                  <a:lumMod val="75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4329537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6300" y="22828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chemeClr val="accent1">
                    <a:lumMod val="75000"/>
                  </a:schemeClr>
                </a:solidFill>
              </a:rPr>
              <a:t>GIS Data Models | Formats | Representations</a:t>
            </a:r>
            <a:endParaRPr lang="en-US" b="1" dirty="0">
              <a:solidFill>
                <a:schemeClr val="accent1">
                  <a:lumMod val="75000"/>
                </a:schemeClr>
              </a:solidFill>
            </a:endParaRPr>
          </a:p>
        </p:txBody>
      </p:sp>
    </p:spTree>
    <p:extLst>
      <p:ext uri="{BB962C8B-B14F-4D97-AF65-F5344CB8AC3E}">
        <p14:creationId xmlns:p14="http://schemas.microsoft.com/office/powerpoint/2010/main" val="847424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86653" y="893296"/>
            <a:ext cx="10515600" cy="25558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atin typeface="+mn-lt"/>
              </a:rPr>
              <a:t>As discussed in earlier sessions, geographic phenomena has to be </a:t>
            </a:r>
            <a:r>
              <a:rPr lang="en-US" sz="3200" b="1" dirty="0" smtClean="0">
                <a:latin typeface="+mn-lt"/>
              </a:rPr>
              <a:t>modelled</a:t>
            </a:r>
            <a:r>
              <a:rPr lang="en-US" sz="3200" dirty="0" smtClean="0">
                <a:latin typeface="+mn-lt"/>
              </a:rPr>
              <a:t> and </a:t>
            </a:r>
            <a:r>
              <a:rPr lang="en-US" sz="3200" b="1" dirty="0" smtClean="0">
                <a:latin typeface="+mn-lt"/>
              </a:rPr>
              <a:t>represented</a:t>
            </a:r>
            <a:r>
              <a:rPr lang="en-US" sz="3200" dirty="0" smtClean="0">
                <a:latin typeface="+mn-lt"/>
              </a:rPr>
              <a:t> in computer understandable formats in order to process it.</a:t>
            </a:r>
            <a:endParaRPr lang="en-US" sz="3200" dirty="0">
              <a:latin typeface="+mn-lt"/>
            </a:endParaRPr>
          </a:p>
        </p:txBody>
      </p:sp>
    </p:spTree>
    <p:extLst>
      <p:ext uri="{BB962C8B-B14F-4D97-AF65-F5344CB8AC3E}">
        <p14:creationId xmlns:p14="http://schemas.microsoft.com/office/powerpoint/2010/main" val="1691731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0" y="577848"/>
            <a:ext cx="10515600" cy="1325563"/>
          </a:xfrm>
        </p:spPr>
        <p:txBody>
          <a:bodyPr>
            <a:normAutofit/>
          </a:bodyPr>
          <a:lstStyle/>
          <a:p>
            <a:pPr algn="ctr"/>
            <a:r>
              <a:rPr lang="en-US" sz="4800" b="1" dirty="0">
                <a:solidFill>
                  <a:schemeClr val="accent1">
                    <a:lumMod val="75000"/>
                  </a:schemeClr>
                </a:solidFill>
              </a:rPr>
              <a:t>Data </a:t>
            </a:r>
            <a:r>
              <a:rPr lang="en-US" sz="4800" b="1" dirty="0" smtClean="0">
                <a:solidFill>
                  <a:schemeClr val="accent1">
                    <a:lumMod val="75000"/>
                  </a:schemeClr>
                </a:solidFill>
              </a:rPr>
              <a:t>Model / Formats</a:t>
            </a:r>
            <a:endParaRPr lang="en-US" sz="4800" b="1" dirty="0">
              <a:solidFill>
                <a:schemeClr val="accent1">
                  <a:lumMod val="75000"/>
                </a:schemeClr>
              </a:solidFill>
            </a:endParaRPr>
          </a:p>
        </p:txBody>
      </p:sp>
      <p:sp>
        <p:nvSpPr>
          <p:cNvPr id="5" name="Slide Number Placeholder 4"/>
          <p:cNvSpPr>
            <a:spLocks noGrp="1"/>
          </p:cNvSpPr>
          <p:nvPr>
            <p:ph type="sldNum" sz="quarter" idx="12"/>
          </p:nvPr>
        </p:nvSpPr>
        <p:spPr/>
        <p:txBody>
          <a:bodyPr/>
          <a:lstStyle/>
          <a:p>
            <a:fld id="{649E6135-5483-4547-8BCB-4990065CED97}" type="slidenum">
              <a:rPr lang="en-US" smtClean="0"/>
              <a:t>9</a:t>
            </a:fld>
            <a:endParaRPr lang="en-US"/>
          </a:p>
        </p:txBody>
      </p:sp>
      <p:sp>
        <p:nvSpPr>
          <p:cNvPr id="9" name="Title 1"/>
          <p:cNvSpPr txBox="1">
            <a:spLocks/>
          </p:cNvSpPr>
          <p:nvPr/>
        </p:nvSpPr>
        <p:spPr>
          <a:xfrm>
            <a:off x="2500626" y="3202767"/>
            <a:ext cx="2663046" cy="14343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latin typeface="Cambria" panose="02040503050406030204" pitchFamily="18" charset="0"/>
                <a:ea typeface="Cambria" panose="02040503050406030204" pitchFamily="18" charset="0"/>
              </a:rPr>
              <a:t>Vector Data Model</a:t>
            </a:r>
            <a:endParaRPr lang="en-US" sz="3600" b="1" dirty="0">
              <a:latin typeface="Cambria" panose="02040503050406030204" pitchFamily="18" charset="0"/>
              <a:ea typeface="Cambria" panose="02040503050406030204" pitchFamily="18" charset="0"/>
            </a:endParaRPr>
          </a:p>
        </p:txBody>
      </p:sp>
      <p:sp>
        <p:nvSpPr>
          <p:cNvPr id="10" name="Title 1"/>
          <p:cNvSpPr txBox="1">
            <a:spLocks/>
          </p:cNvSpPr>
          <p:nvPr/>
        </p:nvSpPr>
        <p:spPr>
          <a:xfrm>
            <a:off x="7176265" y="3322209"/>
            <a:ext cx="3482770" cy="965015"/>
          </a:xfrm>
          <a:prstGeom prst="rect">
            <a:avLst/>
          </a:prstGeom>
        </p:spPr>
        <p:txBody>
          <a:bodyPr vert="horz" lIns="91440" tIns="45720" rIns="91440" bIns="45720" rtlCol="0" anchor="ctr">
            <a:noAutofit/>
          </a:bodyPr>
          <a:lstStyle>
            <a:defPPr>
              <a:defRPr lang="en-US"/>
            </a:defPPr>
            <a:lvl1pPr algn="ctr">
              <a:lnSpc>
                <a:spcPct val="90000"/>
              </a:lnSpc>
              <a:spcBef>
                <a:spcPct val="0"/>
              </a:spcBef>
              <a:buNone/>
              <a:defRPr sz="3600" b="1">
                <a:latin typeface="Cambria" panose="02040503050406030204" pitchFamily="18" charset="0"/>
                <a:ea typeface="Cambria" panose="02040503050406030204" pitchFamily="18" charset="0"/>
                <a:cs typeface="+mj-cs"/>
              </a:defRPr>
            </a:lvl1pPr>
          </a:lstStyle>
          <a:p>
            <a:r>
              <a:rPr lang="en-US" dirty="0"/>
              <a:t>Raster</a:t>
            </a:r>
          </a:p>
          <a:p>
            <a:r>
              <a:rPr lang="en-US" dirty="0"/>
              <a:t>Data Model</a:t>
            </a:r>
          </a:p>
        </p:txBody>
      </p:sp>
      <p:sp>
        <p:nvSpPr>
          <p:cNvPr id="11" name="Chevron 10"/>
          <p:cNvSpPr/>
          <p:nvPr/>
        </p:nvSpPr>
        <p:spPr>
          <a:xfrm rot="7434398">
            <a:off x="3111500" y="2133600"/>
            <a:ext cx="1206500" cy="1104900"/>
          </a:xfrm>
          <a:prstGeom prst="chevron">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hevron 11"/>
          <p:cNvSpPr/>
          <p:nvPr/>
        </p:nvSpPr>
        <p:spPr>
          <a:xfrm rot="2371230">
            <a:off x="6644351" y="1957353"/>
            <a:ext cx="1206500" cy="1104900"/>
          </a:xfrm>
          <a:prstGeom prst="chevron">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977306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1175</Words>
  <Application>Microsoft Office PowerPoint</Application>
  <PresentationFormat>Widescreen</PresentationFormat>
  <Paragraphs>196</Paragraphs>
  <Slides>44</Slides>
  <Notes>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44</vt:i4>
      </vt:variant>
    </vt:vector>
  </HeadingPairs>
  <TitlesOfParts>
    <vt:vector size="58" baseType="lpstr">
      <vt:lpstr>Arial</vt:lpstr>
      <vt:lpstr>Book Antiqua</vt:lpstr>
      <vt:lpstr>Calibri</vt:lpstr>
      <vt:lpstr>Calibri Light</vt:lpstr>
      <vt:lpstr>Cambria</vt:lpstr>
      <vt:lpstr>Folio Light BT 075</vt:lpstr>
      <vt:lpstr>Frutiger Bold 075</vt:lpstr>
      <vt:lpstr>Swiss 72 1 Light Italic BT 075</vt:lpstr>
      <vt:lpstr>Times New Roman</vt:lpstr>
      <vt:lpstr>Wingdings</vt:lpstr>
      <vt:lpstr>Wingdings 2</vt:lpstr>
      <vt:lpstr>Office Theme</vt:lpstr>
      <vt:lpstr>Picture</vt:lpstr>
      <vt:lpstr>Document</vt:lpstr>
      <vt:lpstr>PowerPoint Presentation</vt:lpstr>
      <vt:lpstr>Types of Data</vt:lpstr>
      <vt:lpstr>Spatial Data</vt:lpstr>
      <vt:lpstr>Attribute Data</vt:lpstr>
      <vt:lpstr>Spatial Data and Attribute Data in GIS come together</vt:lpstr>
      <vt:lpstr>PowerPoint Presentation</vt:lpstr>
      <vt:lpstr>PowerPoint Presentation</vt:lpstr>
      <vt:lpstr>PowerPoint Presentation</vt:lpstr>
      <vt:lpstr>Data Model / Formats</vt:lpstr>
      <vt:lpstr>Data Formats: Vector &amp; Raster</vt:lpstr>
      <vt:lpstr>Data Formats: Vector &amp; Raster</vt:lpstr>
      <vt:lpstr>Vector Data</vt:lpstr>
      <vt:lpstr>Vector Data: Point Data</vt:lpstr>
      <vt:lpstr>Vector Data: Line data</vt:lpstr>
      <vt:lpstr>Vector Data: Polygon data</vt:lpstr>
      <vt:lpstr>Vector Data</vt:lpstr>
      <vt:lpstr>Raster Data</vt:lpstr>
      <vt:lpstr>Scanned Map</vt:lpstr>
      <vt:lpstr>Satellite Imagery</vt:lpstr>
      <vt:lpstr>PowerPoint Presentation</vt:lpstr>
      <vt:lpstr>PowerPoint Presentation</vt:lpstr>
      <vt:lpstr>PowerPoint Presentation</vt:lpstr>
      <vt:lpstr>PowerPoint Presentation</vt:lpstr>
      <vt:lpstr>Choice of Raster and Vector Data Model</vt:lpstr>
      <vt:lpstr>Choice of Raster and Vector Data Model</vt:lpstr>
      <vt:lpstr>Choice of Raster and Vector Data Model</vt:lpstr>
      <vt:lpstr>Advantages and Disadvantages of Raster and Vector Data Representation</vt:lpstr>
      <vt:lpstr>Conversion of Raster and Vector Data</vt:lpstr>
      <vt:lpstr>Points as Cells</vt:lpstr>
      <vt:lpstr>Line as a Sequence of Cells</vt:lpstr>
      <vt:lpstr>Polygon as a Zone of Cells</vt:lpstr>
      <vt:lpstr>Conversion : Raster and Vector Data</vt:lpstr>
      <vt:lpstr>Resolution of raster</vt:lpstr>
      <vt:lpstr>TIN</vt:lpstr>
      <vt:lpstr>PowerPoint Presentation</vt:lpstr>
      <vt:lpstr>PowerPoint Presentation</vt:lpstr>
      <vt:lpstr>PowerPoint Presentation</vt:lpstr>
      <vt:lpstr> Triangulated Irregular Network (TIN) </vt:lpstr>
      <vt:lpstr> Triangulated Irregular Network (TIN) </vt:lpstr>
      <vt:lpstr>PowerPoint Presentation</vt:lpstr>
      <vt:lpstr>Real world to raster/vector data model</vt:lpstr>
      <vt:lpstr>Exercise</vt:lpstr>
      <vt:lpstr>PowerPoint Presentation</vt:lpstr>
      <vt:lpstr>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4</dc:title>
  <dc:creator>Mahesh Thapa</dc:creator>
  <cp:lastModifiedBy>Mahesh Thapa</cp:lastModifiedBy>
  <cp:revision>89</cp:revision>
  <dcterms:created xsi:type="dcterms:W3CDTF">2019-07-30T15:32:14Z</dcterms:created>
  <dcterms:modified xsi:type="dcterms:W3CDTF">2020-10-17T10:17:34Z</dcterms:modified>
</cp:coreProperties>
</file>